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 id="2147483665" r:id="rId2"/>
  </p:sldMasterIdLst>
  <p:notesMasterIdLst>
    <p:notesMasterId r:id="rId2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wyzowl.com/state-of-video-marketing-2021-repor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1fed53eafd_2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 Hello and welcome. We’re going to get started.</a:t>
            </a:r>
            <a:endParaRPr/>
          </a:p>
          <a:p>
            <a:pPr marL="0" lvl="0" indent="0" algn="l" rtl="0">
              <a:spcBef>
                <a:spcPts val="0"/>
              </a:spcBef>
              <a:spcAft>
                <a:spcPts val="0"/>
              </a:spcAft>
              <a:buNone/>
            </a:pPr>
            <a:r>
              <a:rPr lang="en"/>
              <a:t>V: This is</a:t>
            </a:r>
            <a:r>
              <a:rPr lang="en">
                <a:solidFill>
                  <a:schemeClr val="dk1"/>
                </a:solidFill>
              </a:rPr>
              <a:t> rapid fire tips to amplify your event marketing.</a:t>
            </a:r>
            <a:endParaRPr>
              <a:solidFill>
                <a:schemeClr val="dk1"/>
              </a:solidFill>
            </a:endParaRPr>
          </a:p>
          <a:p>
            <a:pPr marL="0" lvl="0" indent="0" algn="l" rtl="0">
              <a:spcBef>
                <a:spcPts val="0"/>
              </a:spcBef>
              <a:spcAft>
                <a:spcPts val="0"/>
              </a:spcAft>
              <a:buNone/>
            </a:pPr>
            <a:endParaRPr/>
          </a:p>
        </p:txBody>
      </p:sp>
      <p:sp>
        <p:nvSpPr>
          <p:cNvPr id="82" name="Google Shape;82;g11fed53eafd_2_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f434a859c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100"/>
              <a:buFont typeface="Arial"/>
              <a:buNone/>
            </a:pPr>
            <a:r>
              <a:rPr lang="en" sz="2100">
                <a:solidFill>
                  <a:schemeClr val="dk1"/>
                </a:solidFill>
                <a:latin typeface="Verdana"/>
                <a:ea typeface="Verdana"/>
                <a:cs typeface="Verdana"/>
                <a:sym typeface="Verdana"/>
              </a:rPr>
              <a:t>V: Now let’s talk about your channels and how you can cross promote by considering every promotional channel possible.</a:t>
            </a:r>
            <a:endParaRPr sz="2100">
              <a:solidFill>
                <a:schemeClr val="dk1"/>
              </a:solidFill>
              <a:latin typeface="Verdana"/>
              <a:ea typeface="Verdana"/>
              <a:cs typeface="Verdana"/>
              <a:sym typeface="Verdana"/>
            </a:endParaRPr>
          </a:p>
          <a:p>
            <a:pPr marL="0" lvl="0" indent="0" algn="l" rtl="0">
              <a:spcBef>
                <a:spcPts val="0"/>
              </a:spcBef>
              <a:spcAft>
                <a:spcPts val="0"/>
              </a:spcAft>
              <a:buNone/>
            </a:pPr>
            <a:endParaRPr>
              <a:solidFill>
                <a:schemeClr val="dk1"/>
              </a:solidFill>
            </a:endParaRPr>
          </a:p>
        </p:txBody>
      </p:sp>
      <p:sp>
        <p:nvSpPr>
          <p:cNvPr id="140" name="Google Shape;140;gf434a859ce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3352a834b1_0_47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13352a834b1_0_47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Verdana"/>
                <a:ea typeface="Verdana"/>
                <a:cs typeface="Verdana"/>
                <a:sym typeface="Verdana"/>
              </a:rPr>
              <a:t>J: It’s a given that your promotional efforts will cover email, social media, and your website. But what other channels can you leverage?</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J: Not only your publications, but perhaps your partner or sponsor’s publications</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J: If you have a YouTube or other video streaming channel, publish promotional videos there. Add advertisements to your most popular videos or on-demand webinar content. </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J: Insider Marketing Group said that in 2016, 61% of businesses said that they were using video as a marketing tool. And </a:t>
            </a:r>
            <a:r>
              <a:rPr lang="en" sz="1800">
                <a:solidFill>
                  <a:schemeClr val="dk1"/>
                </a:solidFill>
                <a:highlight>
                  <a:srgbClr val="FFFFFF"/>
                </a:highlight>
                <a:latin typeface="Verdana"/>
                <a:ea typeface="Verdana"/>
                <a:cs typeface="Verdana"/>
                <a:sym typeface="Verdana"/>
              </a:rPr>
              <a:t>in 2021, </a:t>
            </a:r>
            <a:r>
              <a:rPr lang="en" sz="1800">
                <a:solidFill>
                  <a:schemeClr val="dk1"/>
                </a:solidFill>
                <a:highlight>
                  <a:srgbClr val="FFFFFF"/>
                </a:highlight>
                <a:uFill>
                  <a:noFill/>
                </a:uFill>
                <a:latin typeface="Verdana"/>
                <a:ea typeface="Verdana"/>
                <a:cs typeface="Verdana"/>
                <a:sym typeface="Verdana"/>
                <a:hlinkClick r:id="rId3">
                  <a:extLst>
                    <a:ext uri="{A12FA001-AC4F-418D-AE19-62706E023703}">
                      <ahyp:hlinkClr xmlns:ahyp="http://schemas.microsoft.com/office/drawing/2018/hyperlinkcolor" val="tx"/>
                    </a:ext>
                  </a:extLst>
                </a:hlinkClick>
              </a:rPr>
              <a:t>86%</a:t>
            </a:r>
            <a:r>
              <a:rPr lang="en" sz="1800">
                <a:solidFill>
                  <a:schemeClr val="dk1"/>
                </a:solidFill>
                <a:highlight>
                  <a:srgbClr val="FFFFFF"/>
                </a:highlight>
                <a:latin typeface="Verdana"/>
                <a:ea typeface="Verdana"/>
                <a:cs typeface="Verdana"/>
                <a:sym typeface="Verdana"/>
              </a:rPr>
              <a:t> of businesses indicated that they were using video as a marketing tool </a:t>
            </a:r>
            <a:r>
              <a:rPr lang="en" sz="1800">
                <a:solidFill>
                  <a:schemeClr val="dk1"/>
                </a:solidFill>
                <a:latin typeface="Verdana"/>
                <a:ea typeface="Verdana"/>
                <a:cs typeface="Verdana"/>
                <a:sym typeface="Verdana"/>
              </a:rPr>
              <a:t>(and 93% of marketers who are using video say that it’s a critical part of their strategy).</a:t>
            </a:r>
            <a:endParaRPr sz="1800">
              <a:solidFill>
                <a:schemeClr val="dk1"/>
              </a:solidFill>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J: Maybe you never had a blog or a podcast or done a livestream on social media. Give it a try! Leveraging your event experts is a great way to get started. Tap the speakers you already have and conduct short, sharable interviews with them. Have them talk about their session content topics to generate more interest. Plus, this gives you content that you can continue to tweak and repurpose.</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V: What I like to have available is a channel map that visually shows your in house channels (and how/they’re used, who uses them, what dept manages them, etc.). Then, you can also show the external channels and how they’re used. The channel map may need to be modified for your events as new channels become available to you. Ultimately your channel map will illustrate</a:t>
            </a:r>
            <a:r>
              <a:rPr lang="en" sz="1800">
                <a:solidFill>
                  <a:schemeClr val="dk1"/>
                </a:solidFill>
                <a:latin typeface="Verdana"/>
                <a:ea typeface="Verdana"/>
                <a:cs typeface="Verdana"/>
                <a:sym typeface="Verdana"/>
              </a:rPr>
              <a:t> what your company’s brand value means to your customers.</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V: Do you all have your channel maps and keep them updated?</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Are there any other channels that you’re using?</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3352a834b1_0_57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100"/>
              <a:buFont typeface="Arial"/>
              <a:buNone/>
            </a:pPr>
            <a:r>
              <a:rPr lang="en" sz="2100">
                <a:solidFill>
                  <a:schemeClr val="dk1"/>
                </a:solidFill>
                <a:latin typeface="Verdana"/>
                <a:ea typeface="Verdana"/>
                <a:cs typeface="Verdana"/>
                <a:sym typeface="Verdana"/>
              </a:rPr>
              <a:t>V: So once you know what your channels are, you need to collect and curate killer content. </a:t>
            </a:r>
            <a:endParaRPr sz="2100">
              <a:solidFill>
                <a:schemeClr val="dk1"/>
              </a:solidFill>
              <a:latin typeface="Verdana"/>
              <a:ea typeface="Verdana"/>
              <a:cs typeface="Verdana"/>
              <a:sym typeface="Verdana"/>
            </a:endParaRPr>
          </a:p>
          <a:p>
            <a:pPr marL="0" lvl="0" indent="0" algn="l" rtl="0">
              <a:spcBef>
                <a:spcPts val="0"/>
              </a:spcBef>
              <a:spcAft>
                <a:spcPts val="0"/>
              </a:spcAft>
              <a:buNone/>
            </a:pPr>
            <a:endParaRPr>
              <a:solidFill>
                <a:schemeClr val="dk1"/>
              </a:solidFill>
            </a:endParaRPr>
          </a:p>
        </p:txBody>
      </p:sp>
      <p:sp>
        <p:nvSpPr>
          <p:cNvPr id="152" name="Google Shape;152;g13352a834b1_0_578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13352a834b1_0_6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13352a834b1_0_6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t>V: Content is going to be a big measurement of the quality of your event. Curating killer content that can demonstrate that quality is going to be the crux of promoting your event.</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a:t>J: In addition to talking about the features and benefits of your event, other content is REALLY effective in driving event participation. The more you can get people excited about the focus and topic areas of your event, the more they will be inclined to register. So, as you think about what’s being planned in terms of your event content, think about content to use now - throughout the promotional marketing period - that you can help drive interest in your event.</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a:t>V: Identify the categories of content that you have or will need to secure. And the format for distribution. So think about:</a:t>
            </a:r>
            <a:endParaRPr sz="1200"/>
          </a:p>
          <a:p>
            <a:pPr marL="457200" lvl="0" indent="-304800" algn="l" rtl="0">
              <a:spcBef>
                <a:spcPts val="0"/>
              </a:spcBef>
              <a:spcAft>
                <a:spcPts val="0"/>
              </a:spcAft>
              <a:buSzPts val="1200"/>
              <a:buChar char="●"/>
            </a:pPr>
            <a:r>
              <a:rPr lang="en" sz="1200"/>
              <a:t>Speakers giving teasers or previews of their sessions in the form of videos, podcasts, webinars.</a:t>
            </a:r>
            <a:endParaRPr sz="1200"/>
          </a:p>
          <a:p>
            <a:pPr marL="457200" lvl="0" indent="-304800" algn="l" rtl="0">
              <a:spcBef>
                <a:spcPts val="0"/>
              </a:spcBef>
              <a:spcAft>
                <a:spcPts val="0"/>
              </a:spcAft>
              <a:buSzPts val="1200"/>
              <a:buChar char="●"/>
            </a:pPr>
            <a:r>
              <a:rPr lang="en" sz="1200"/>
              <a:t>Other formats could be:</a:t>
            </a:r>
            <a:endParaRPr sz="1200"/>
          </a:p>
          <a:p>
            <a:pPr marL="1371600" lvl="1" indent="-304800" algn="l" rtl="0">
              <a:spcBef>
                <a:spcPts val="0"/>
              </a:spcBef>
              <a:spcAft>
                <a:spcPts val="0"/>
              </a:spcAft>
              <a:buSzPts val="1200"/>
              <a:buChar char="○"/>
            </a:pPr>
            <a:r>
              <a:rPr lang="en" sz="1200"/>
              <a:t>Case studies and white papers of related content</a:t>
            </a:r>
            <a:endParaRPr sz="1200"/>
          </a:p>
          <a:p>
            <a:pPr marL="1371600" lvl="1" indent="-304800" algn="l" rtl="0">
              <a:spcBef>
                <a:spcPts val="0"/>
              </a:spcBef>
              <a:spcAft>
                <a:spcPts val="0"/>
              </a:spcAft>
              <a:buSzPts val="1200"/>
              <a:buChar char="○"/>
            </a:pPr>
            <a:r>
              <a:rPr lang="en" sz="1200"/>
              <a:t>Infographics</a:t>
            </a:r>
            <a:endParaRPr sz="1200"/>
          </a:p>
          <a:p>
            <a:pPr marL="1371600" lvl="1" indent="-304800" algn="l" rtl="0">
              <a:spcBef>
                <a:spcPts val="0"/>
              </a:spcBef>
              <a:spcAft>
                <a:spcPts val="0"/>
              </a:spcAft>
              <a:buSzPts val="1200"/>
              <a:buChar char="○"/>
            </a:pPr>
            <a:r>
              <a:rPr lang="en" sz="1200"/>
              <a:t>Checklists and guides (these are hot right now)</a:t>
            </a:r>
            <a:endParaRPr sz="1200"/>
          </a:p>
          <a:p>
            <a:pPr marL="1371600" lvl="1" indent="-304800" algn="l" rtl="0">
              <a:spcBef>
                <a:spcPts val="0"/>
              </a:spcBef>
              <a:spcAft>
                <a:spcPts val="0"/>
              </a:spcAft>
              <a:buClr>
                <a:schemeClr val="dk1"/>
              </a:buClr>
              <a:buSzPts val="1200"/>
              <a:buChar char="○"/>
            </a:pPr>
            <a:r>
              <a:rPr lang="en" sz="1200">
                <a:solidFill>
                  <a:schemeClr val="dk1"/>
                </a:solidFill>
              </a:rPr>
              <a:t>On demand webinars</a:t>
            </a:r>
            <a:endParaRPr sz="1200">
              <a:solidFill>
                <a:schemeClr val="dk1"/>
              </a:solidFill>
            </a:endParaRPr>
          </a:p>
          <a:p>
            <a:pPr marL="1371600" lvl="1" indent="-304800" algn="l" rtl="0">
              <a:spcBef>
                <a:spcPts val="0"/>
              </a:spcBef>
              <a:spcAft>
                <a:spcPts val="0"/>
              </a:spcAft>
              <a:buClr>
                <a:schemeClr val="dk1"/>
              </a:buClr>
              <a:buSzPts val="1200"/>
              <a:buChar char="○"/>
            </a:pPr>
            <a:r>
              <a:rPr lang="en" sz="1200">
                <a:solidFill>
                  <a:schemeClr val="dk1"/>
                </a:solidFill>
              </a:rPr>
              <a:t>Toolkits?</a:t>
            </a:r>
            <a:endParaRPr sz="1200">
              <a:solidFill>
                <a:schemeClr val="dk1"/>
              </a:solidFill>
            </a:endParaRPr>
          </a:p>
          <a:p>
            <a:pPr marL="1371600" lvl="0" indent="0" algn="l" rtl="0">
              <a:spcBef>
                <a:spcPts val="0"/>
              </a:spcBef>
              <a:spcAft>
                <a:spcPts val="0"/>
              </a:spcAft>
              <a:buNone/>
            </a:pPr>
            <a:endParaRPr sz="1200"/>
          </a:p>
          <a:p>
            <a:pPr marL="0" lvl="0" indent="0" algn="l" rtl="0">
              <a:lnSpc>
                <a:spcPct val="115000"/>
              </a:lnSpc>
              <a:spcBef>
                <a:spcPts val="0"/>
              </a:spcBef>
              <a:spcAft>
                <a:spcPts val="0"/>
              </a:spcAft>
              <a:buClr>
                <a:schemeClr val="dk1"/>
              </a:buClr>
              <a:buSzPts val="1100"/>
              <a:buFont typeface="Arial"/>
              <a:buNone/>
            </a:pPr>
            <a:endParaRPr sz="12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J: In this phase, consider the content that your organization already has available, the content that you will need, and how you will be able to source additional content if needed in order to successfully launch your campaign. </a:t>
            </a:r>
            <a:endParaRPr sz="1200">
              <a:solidFill>
                <a:schemeClr val="dk1"/>
              </a:solidFill>
            </a:endParaRPr>
          </a:p>
          <a:p>
            <a:pPr marL="0" lvl="0" indent="0" algn="l" rtl="0">
              <a:spcBef>
                <a:spcPts val="0"/>
              </a:spcBef>
              <a:spcAft>
                <a:spcPts val="0"/>
              </a:spcAft>
              <a:buNone/>
            </a:pPr>
            <a:endParaRPr sz="1200"/>
          </a:p>
          <a:p>
            <a:pPr marL="0" lvl="0" indent="0" algn="l" rtl="0">
              <a:lnSpc>
                <a:spcPct val="115000"/>
              </a:lnSpc>
              <a:spcBef>
                <a:spcPts val="0"/>
              </a:spcBef>
              <a:spcAft>
                <a:spcPts val="0"/>
              </a:spcAft>
              <a:buNone/>
            </a:pPr>
            <a:r>
              <a:rPr lang="en" sz="1200">
                <a:solidFill>
                  <a:schemeClr val="dk1"/>
                </a:solidFill>
              </a:rPr>
              <a:t>J: Content Cataloging:</a:t>
            </a:r>
            <a:endParaRPr sz="1200">
              <a:solidFill>
                <a:schemeClr val="dk1"/>
              </a:solidFill>
            </a:endParaRPr>
          </a:p>
          <a:p>
            <a:pPr marL="0" lvl="0" indent="0" algn="l" rtl="0">
              <a:lnSpc>
                <a:spcPct val="115000"/>
              </a:lnSpc>
              <a:spcBef>
                <a:spcPts val="0"/>
              </a:spcBef>
              <a:spcAft>
                <a:spcPts val="0"/>
              </a:spcAft>
              <a:buNone/>
            </a:pPr>
            <a:r>
              <a:rPr lang="en" sz="1200">
                <a:solidFill>
                  <a:schemeClr val="dk1"/>
                </a:solidFill>
              </a:rPr>
              <a:t>For each content area identified, catalog the content that you have and consider identifying content that you need or want. Finally, for content that does not exist, consider how you can go about sourcing it quickly and inexpensively.</a:t>
            </a:r>
            <a:endParaRPr sz="1200">
              <a:solidFill>
                <a:schemeClr val="dk1"/>
              </a:solidFill>
            </a:endParaRPr>
          </a:p>
          <a:p>
            <a:pPr marL="0" lvl="0" indent="0" algn="l" rtl="0">
              <a:lnSpc>
                <a:spcPct val="115000"/>
              </a:lnSpc>
              <a:spcBef>
                <a:spcPts val="0"/>
              </a:spcBef>
              <a:spcAft>
                <a:spcPts val="0"/>
              </a:spcAft>
              <a:buNone/>
            </a:pPr>
            <a:endParaRPr sz="12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V: With a handle on the mix of available content, now it’s possible to build out your calendar keeping in mind your audience segments, the various channels, and of course the content itself</a:t>
            </a:r>
            <a:endParaRPr sz="1200">
              <a:solidFill>
                <a:schemeClr val="dk1"/>
              </a:solidFill>
            </a:endParaRPr>
          </a:p>
          <a:p>
            <a:pPr marL="0" lvl="0" indent="0" algn="l" rtl="0">
              <a:spcBef>
                <a:spcPts val="0"/>
              </a:spcBef>
              <a:spcAft>
                <a:spcPts val="0"/>
              </a:spcAft>
              <a:buNone/>
            </a:pPr>
            <a:endParaRPr sz="1200"/>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3352a834b1_0_45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V: You don’t have to wait until this point to discuss hybrid but we had to put this somewhere. This should actually be discussed early on.</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
        <p:nvSpPr>
          <p:cNvPr id="164" name="Google Shape;164;g13352a834b1_0_45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f434a859ce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V: Be transparent from the start on the intentions (don't wait to mention the virtual options).</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V: Highlight value prop of all 3 experience types (live, in person events, virtual live events, on demand/pre-recorded) or a combo.</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V: Some values or goals of each format might be:</a:t>
            </a:r>
            <a:endParaRPr>
              <a:solidFill>
                <a:schemeClr val="dk1"/>
              </a:solidFill>
            </a:endParaRPr>
          </a:p>
          <a:p>
            <a:pPr marL="457200" lvl="0" indent="0" algn="l" rtl="0">
              <a:spcBef>
                <a:spcPts val="0"/>
              </a:spcBef>
              <a:spcAft>
                <a:spcPts val="0"/>
              </a:spcAft>
              <a:buClr>
                <a:schemeClr val="dk1"/>
              </a:buClr>
              <a:buSzPts val="1100"/>
              <a:buFont typeface="Arial"/>
              <a:buNone/>
            </a:pPr>
            <a:r>
              <a:rPr lang="en">
                <a:solidFill>
                  <a:schemeClr val="dk1"/>
                </a:solidFill>
              </a:rPr>
              <a:t>Live in person event: goal can be to produce a cost-effective and streamlined, intimate experience. So to achieve that you may keep it smaller more intimate and focus on networking.</a:t>
            </a:r>
            <a:endParaRPr>
              <a:solidFill>
                <a:schemeClr val="dk1"/>
              </a:solidFill>
            </a:endParaRPr>
          </a:p>
          <a:p>
            <a:pPr marL="457200" lvl="0" indent="0" algn="l" rtl="0">
              <a:spcBef>
                <a:spcPts val="0"/>
              </a:spcBef>
              <a:spcAft>
                <a:spcPts val="0"/>
              </a:spcAft>
              <a:buClr>
                <a:schemeClr val="dk1"/>
              </a:buClr>
              <a:buSzPts val="1100"/>
              <a:buFont typeface="Arial"/>
              <a:buNone/>
            </a:pPr>
            <a:r>
              <a:rPr lang="en">
                <a:solidFill>
                  <a:schemeClr val="dk1"/>
                </a:solidFill>
              </a:rPr>
              <a:t>Virtual event: value could be that you reach untapped markets by making your event content more accessible. The goal can be to pre-record the content and upload it to your platform for a virtual event with some live components like the Q&amp;A portion with the speakers.</a:t>
            </a:r>
            <a:endParaRPr>
              <a:solidFill>
                <a:schemeClr val="dk1"/>
              </a:solidFill>
            </a:endParaRPr>
          </a:p>
          <a:p>
            <a:pPr marL="457200" lvl="0" indent="0" algn="l" rtl="0">
              <a:spcBef>
                <a:spcPts val="0"/>
              </a:spcBef>
              <a:spcAft>
                <a:spcPts val="0"/>
              </a:spcAft>
              <a:buClr>
                <a:schemeClr val="dk1"/>
              </a:buClr>
              <a:buSzPts val="1100"/>
              <a:buFont typeface="Arial"/>
              <a:buNone/>
            </a:pPr>
            <a:r>
              <a:rPr lang="en">
                <a:solidFill>
                  <a:schemeClr val="dk1"/>
                </a:solidFill>
              </a:rPr>
              <a:t>Combo/hybrid event: Value could be having the best of both worlds. The approach could be to have an in-person event with certain elements live streamed and/or recorded to make available on demand.</a:t>
            </a:r>
            <a:endParaRPr>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r>
              <a:rPr lang="en"/>
              <a:t>J: Be sure that the content is appropriate for the format that it’s going to be deliver through</a:t>
            </a:r>
            <a:endParaRPr/>
          </a:p>
          <a:p>
            <a:pPr marL="0" lvl="0" indent="0" algn="l" rtl="0">
              <a:spcBef>
                <a:spcPts val="0"/>
              </a:spcBef>
              <a:spcAft>
                <a:spcPts val="0"/>
              </a:spcAft>
              <a:buNone/>
            </a:pPr>
            <a:endParaRPr/>
          </a:p>
          <a:p>
            <a:pPr marL="0" lvl="0" indent="0" algn="l" rtl="0">
              <a:spcBef>
                <a:spcPts val="0"/>
              </a:spcBef>
              <a:spcAft>
                <a:spcPts val="0"/>
              </a:spcAft>
              <a:buNone/>
            </a:pPr>
            <a:r>
              <a:rPr lang="en"/>
              <a:t>J: Don’t just say the different options are available. Explain what’s great about each. Hopefully in your virtual formats you have built in some extras such as “bonus” video messages from key influencers, more polls, quizzes and perhaps contests for chat participations, etc. Perhaps there are meet up and Q &amp; A opportunities, that are exclusive for each experience. </a:t>
            </a:r>
            <a:endParaRPr/>
          </a:p>
          <a:p>
            <a:pPr marL="0" lvl="0" indent="0" algn="l" rtl="0">
              <a:spcBef>
                <a:spcPts val="0"/>
              </a:spcBef>
              <a:spcAft>
                <a:spcPts val="0"/>
              </a:spcAft>
              <a:buNone/>
            </a:pPr>
            <a:endParaRPr/>
          </a:p>
          <a:p>
            <a:pPr marL="0" lvl="0" indent="0" algn="l" rtl="0">
              <a:spcBef>
                <a:spcPts val="0"/>
              </a:spcBef>
              <a:spcAft>
                <a:spcPts val="0"/>
              </a:spcAft>
              <a:buNone/>
            </a:pPr>
            <a:r>
              <a:rPr lang="en"/>
              <a:t>J: Share opportunities for everyone to customize their individual experience, no matter which platform they are attending on. Also, don’t forget about your exhibitors and or sponsors. What does it mean for them? How can value be added for them?</a:t>
            </a:r>
            <a:endParaRPr/>
          </a:p>
          <a:p>
            <a:pPr marL="0" lvl="0" indent="0" algn="l" rtl="0">
              <a:spcBef>
                <a:spcPts val="0"/>
              </a:spcBef>
              <a:spcAft>
                <a:spcPts val="0"/>
              </a:spcAft>
              <a:buNone/>
            </a:pPr>
            <a:endParaRPr/>
          </a:p>
          <a:p>
            <a:pPr marL="0" lvl="0" indent="0" algn="l" rtl="0">
              <a:spcBef>
                <a:spcPts val="0"/>
              </a:spcBef>
              <a:spcAft>
                <a:spcPts val="0"/>
              </a:spcAft>
              <a:buNone/>
            </a:pPr>
            <a:r>
              <a:rPr lang="en"/>
              <a:t>V: Make sure to carry through with your brand and thematic elements, from messaging, introductions, and of course all visuals and graphics across your meeting event formats.</a:t>
            </a:r>
            <a:endParaRPr/>
          </a:p>
        </p:txBody>
      </p:sp>
      <p:sp>
        <p:nvSpPr>
          <p:cNvPr id="170" name="Google Shape;170;gf434a859ce_0_1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f434a859ce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 Don’t forget about all the ways you can create memorable experiences for your attendees and how to get them to engage.</a:t>
            </a:r>
            <a:endParaRPr/>
          </a:p>
        </p:txBody>
      </p:sp>
      <p:sp>
        <p:nvSpPr>
          <p:cNvPr id="176" name="Google Shape;176;gf434a859ce_0_2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f434a859ce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 We all want to create events that are so exciting and so engaging that people would be willing to pay out of their own pockets to come. And while content is key in that regard, think about interesting delivery of that content.</a:t>
            </a:r>
            <a:endParaRPr/>
          </a:p>
          <a:p>
            <a:pPr marL="0" lvl="0" indent="0" algn="l" rtl="0">
              <a:spcBef>
                <a:spcPts val="0"/>
              </a:spcBef>
              <a:spcAft>
                <a:spcPts val="0"/>
              </a:spcAft>
              <a:buNone/>
            </a:pPr>
            <a:endParaRPr/>
          </a:p>
          <a:p>
            <a:pPr marL="0" lvl="0" indent="0" algn="l" rtl="0">
              <a:spcBef>
                <a:spcPts val="0"/>
              </a:spcBef>
              <a:spcAft>
                <a:spcPts val="0"/>
              </a:spcAft>
              <a:buNone/>
            </a:pPr>
            <a:r>
              <a:rPr lang="en"/>
              <a:t>This is where event design and experiential marketing come into play.</a:t>
            </a:r>
            <a:endParaRPr/>
          </a:p>
          <a:p>
            <a:pPr marL="0" lvl="0" indent="0" algn="l" rtl="0">
              <a:spcBef>
                <a:spcPts val="0"/>
              </a:spcBef>
              <a:spcAft>
                <a:spcPts val="0"/>
              </a:spcAft>
              <a:buNone/>
            </a:pPr>
            <a:endParaRPr/>
          </a:p>
          <a:p>
            <a:pPr marL="0" lvl="0" indent="0" algn="l" rtl="0">
              <a:spcBef>
                <a:spcPts val="0"/>
              </a:spcBef>
              <a:spcAft>
                <a:spcPts val="0"/>
              </a:spcAft>
              <a:buNone/>
            </a:pPr>
            <a:r>
              <a:rPr lang="en"/>
              <a:t>V: Again, you want to think about every touch point (from the registration website, the email marketing and click through paths to your event landing pages, your apps, onsite, et.c). But also try to think outside the box. For example, my previous association the Skin of Color Society was having a clinical trials summit that was intended to explain the importance of increasing diversity and patients of color in clinical trials b/c products are marketed to them sometimes without being specifically tested on them. So it was a very exclusive summit by invitation only. Well SOCS provided a credit allowance for guests to use Lyft when they came to DC for the Summit. That was a very nice touch that surprised and delighted attendees.</a:t>
            </a:r>
            <a:endParaRPr/>
          </a:p>
        </p:txBody>
      </p:sp>
      <p:sp>
        <p:nvSpPr>
          <p:cNvPr id="182" name="Google Shape;182;gf434a859ce_0_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f434a859ce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 You want to get as many stakeholders involved in promoting the event so you need all hands on deck.</a:t>
            </a:r>
            <a:endParaRPr/>
          </a:p>
        </p:txBody>
      </p:sp>
      <p:sp>
        <p:nvSpPr>
          <p:cNvPr id="188" name="Google Shape;188;gf434a859ce_0_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f434a859ce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 You should have already gotten everyone’s buy in from the beginning of the event planning and marketing process. Now is the time to give everyone the tools they need to help spread the word.</a:t>
            </a:r>
            <a:endParaRPr/>
          </a:p>
          <a:p>
            <a:pPr marL="0" lvl="0" indent="0" algn="l" rtl="0">
              <a:spcBef>
                <a:spcPts val="0"/>
              </a:spcBef>
              <a:spcAft>
                <a:spcPts val="0"/>
              </a:spcAft>
              <a:buNone/>
            </a:pPr>
            <a:endParaRPr/>
          </a:p>
          <a:p>
            <a:pPr marL="0" lvl="0" indent="0" algn="l" rtl="0">
              <a:spcBef>
                <a:spcPts val="0"/>
              </a:spcBef>
              <a:spcAft>
                <a:spcPts val="0"/>
              </a:spcAft>
              <a:buNone/>
            </a:pPr>
            <a:r>
              <a:rPr lang="en"/>
              <a:t>V: This is where toolkits come in handy like toolkits (incl badges) for:</a:t>
            </a:r>
            <a:endParaRPr/>
          </a:p>
          <a:p>
            <a:pPr marL="0" lvl="0" indent="0" algn="l" rtl="0">
              <a:spcBef>
                <a:spcPts val="0"/>
              </a:spcBef>
              <a:spcAft>
                <a:spcPts val="0"/>
              </a:spcAft>
              <a:buNone/>
            </a:pPr>
            <a:r>
              <a:rPr lang="en"/>
              <a:t>	V:Speakers (badges, video promotion, assets for social, and sharing messages and tools)</a:t>
            </a:r>
            <a:endParaRPr/>
          </a:p>
          <a:p>
            <a:pPr marL="0" lvl="0" indent="0" algn="l" rtl="0">
              <a:spcBef>
                <a:spcPts val="0"/>
              </a:spcBef>
              <a:spcAft>
                <a:spcPts val="0"/>
              </a:spcAft>
              <a:buNone/>
            </a:pPr>
            <a:r>
              <a:rPr lang="en"/>
              <a:t>	J:Exhibitors </a:t>
            </a:r>
            <a:r>
              <a:rPr lang="en">
                <a:solidFill>
                  <a:schemeClr val="dk1"/>
                </a:solidFill>
              </a:rPr>
              <a:t>(badges, video promotion, assets for social)</a:t>
            </a:r>
            <a:endParaRPr/>
          </a:p>
          <a:p>
            <a:pPr marL="0" lvl="0" indent="0" algn="l" rtl="0">
              <a:spcBef>
                <a:spcPts val="0"/>
              </a:spcBef>
              <a:spcAft>
                <a:spcPts val="0"/>
              </a:spcAft>
              <a:buNone/>
            </a:pPr>
            <a:r>
              <a:rPr lang="en"/>
              <a:t>	V:Sponsors/Partners </a:t>
            </a:r>
            <a:r>
              <a:rPr lang="en">
                <a:solidFill>
                  <a:schemeClr val="dk1"/>
                </a:solidFill>
              </a:rPr>
              <a:t>(don’t forget about them give them badges, video promotion, assets for social too)</a:t>
            </a:r>
            <a:endParaRPr/>
          </a:p>
          <a:p>
            <a:pPr marL="0" lvl="0" indent="0" algn="l" rtl="0">
              <a:spcBef>
                <a:spcPts val="0"/>
              </a:spcBef>
              <a:spcAft>
                <a:spcPts val="0"/>
              </a:spcAft>
              <a:buNone/>
            </a:pPr>
            <a:r>
              <a:rPr lang="en"/>
              <a:t>	J:Staff (email sigs)</a:t>
            </a:r>
            <a:endParaRPr/>
          </a:p>
          <a:p>
            <a:pPr marL="0" lvl="0" indent="0" algn="l" rtl="0">
              <a:spcBef>
                <a:spcPts val="0"/>
              </a:spcBef>
              <a:spcAft>
                <a:spcPts val="0"/>
              </a:spcAft>
              <a:buNone/>
            </a:pPr>
            <a:r>
              <a:rPr lang="en"/>
              <a:t>	V: Attendees </a:t>
            </a:r>
            <a:r>
              <a:rPr lang="en">
                <a:solidFill>
                  <a:schemeClr val="dk1"/>
                </a:solidFill>
              </a:rPr>
              <a:t>(last but not least make sure you give tools to your attendees as well so the badges, video promotion, assets for social and sharing their participation)</a:t>
            </a:r>
            <a:endParaRPr/>
          </a:p>
          <a:p>
            <a:pPr marL="0" lvl="0" indent="0" algn="l" rtl="0">
              <a:spcBef>
                <a:spcPts val="0"/>
              </a:spcBef>
              <a:spcAft>
                <a:spcPts val="0"/>
              </a:spcAft>
              <a:buNone/>
            </a:pPr>
            <a:endParaRPr/>
          </a:p>
          <a:p>
            <a:pPr marL="0" lvl="0" indent="0" algn="l" rtl="0">
              <a:spcBef>
                <a:spcPts val="0"/>
              </a:spcBef>
              <a:spcAft>
                <a:spcPts val="0"/>
              </a:spcAft>
              <a:buNone/>
            </a:pPr>
            <a:r>
              <a:rPr lang="en"/>
              <a:t>J: Make it as easy as possible for people to share their involvement with the event on various communication channels.</a:t>
            </a:r>
            <a:endParaRPr/>
          </a:p>
        </p:txBody>
      </p:sp>
      <p:sp>
        <p:nvSpPr>
          <p:cNvPr id="194" name="Google Shape;194;gf434a859ce_0_3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1fed53eafd_2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 I’m Veronica Purvis, the new executive director at the Journalism Education Association.</a:t>
            </a:r>
            <a:endParaRPr/>
          </a:p>
          <a:p>
            <a:pPr marL="0" lvl="0" indent="0" algn="l" rtl="0">
              <a:spcBef>
                <a:spcPts val="0"/>
              </a:spcBef>
              <a:spcAft>
                <a:spcPts val="0"/>
              </a:spcAft>
              <a:buNone/>
            </a:pPr>
            <a:r>
              <a:rPr lang="en"/>
              <a:t>J: I’m Jemilah Senter, VP of marketing and communications at MCI USA.</a:t>
            </a:r>
            <a:endParaRPr/>
          </a:p>
          <a:p>
            <a:pPr marL="0" lvl="0" indent="0" algn="l" rtl="0">
              <a:spcBef>
                <a:spcPts val="0"/>
              </a:spcBef>
              <a:spcAft>
                <a:spcPts val="0"/>
              </a:spcAft>
              <a:buNone/>
            </a:pPr>
            <a:endParaRPr/>
          </a:p>
          <a:p>
            <a:pPr marL="0" lvl="0" indent="0" algn="l" rtl="0">
              <a:spcBef>
                <a:spcPts val="0"/>
              </a:spcBef>
              <a:spcAft>
                <a:spcPts val="0"/>
              </a:spcAft>
              <a:buNone/>
            </a:pPr>
            <a:r>
              <a:rPr lang="en"/>
              <a:t>J: We want to quickly understand who we’re talking to so who do we have in the room?</a:t>
            </a:r>
            <a:endParaRPr/>
          </a:p>
          <a:p>
            <a:pPr marL="0" lvl="0" indent="0" algn="l" rtl="0">
              <a:spcBef>
                <a:spcPts val="0"/>
              </a:spcBef>
              <a:spcAft>
                <a:spcPts val="0"/>
              </a:spcAft>
              <a:buNone/>
            </a:pPr>
            <a:r>
              <a:rPr lang="en"/>
              <a:t>V: How many of you are in marketing/communications? How many of you are in publications? How many of you are in education/meetings? Or in another functional area? Or are the chief staff executive?</a:t>
            </a:r>
            <a:endParaRPr/>
          </a:p>
          <a:p>
            <a:pPr marL="0" lvl="0" indent="0" algn="l" rtl="0">
              <a:spcBef>
                <a:spcPts val="0"/>
              </a:spcBef>
              <a:spcAft>
                <a:spcPts val="0"/>
              </a:spcAft>
              <a:buNone/>
            </a:pPr>
            <a:r>
              <a:rPr lang="en"/>
              <a:t>J: Thank you for that quick survey so we know who we’re talking to and who’s interested in this topic.</a:t>
            </a:r>
            <a:endParaRPr/>
          </a:p>
          <a:p>
            <a:pPr marL="0" lvl="0" indent="0" algn="l" rtl="0">
              <a:spcBef>
                <a:spcPts val="0"/>
              </a:spcBef>
              <a:spcAft>
                <a:spcPts val="0"/>
              </a:spcAft>
              <a:buNone/>
            </a:pPr>
            <a:endParaRPr/>
          </a:p>
        </p:txBody>
      </p:sp>
      <p:sp>
        <p:nvSpPr>
          <p:cNvPr id="87" name="Google Shape;87;g11fed53eafd_2_3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f434a859ce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 So how do you extend the life of your event?</a:t>
            </a:r>
            <a:endParaRPr/>
          </a:p>
        </p:txBody>
      </p:sp>
      <p:sp>
        <p:nvSpPr>
          <p:cNvPr id="200" name="Google Shape;200;gf434a859ce_0_4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f434a859ce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800">
                <a:latin typeface="Verdana"/>
                <a:ea typeface="Verdana"/>
                <a:cs typeface="Verdana"/>
                <a:sym typeface="Verdana"/>
              </a:rPr>
              <a:t>V: I think it’s best if you can think about post event marketing when you’re planning the pre-event marketing. So create your post event strategy early on and set goals, metrics, and more like you would with any event marketing strategy.</a:t>
            </a:r>
            <a:endParaRPr sz="1800">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endParaRPr sz="1800">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solidFill>
                  <a:schemeClr val="dk1"/>
                </a:solidFill>
                <a:latin typeface="Verdana"/>
                <a:ea typeface="Verdana"/>
                <a:cs typeface="Verdana"/>
                <a:sym typeface="Verdana"/>
              </a:rPr>
              <a:t>V: If you do this pre-planning you can ensure you’re capturing footage and content that you can use post event.</a:t>
            </a:r>
            <a:r>
              <a:rPr lang="en" sz="1800">
                <a:latin typeface="Verdana"/>
                <a:ea typeface="Verdana"/>
                <a:cs typeface="Verdana"/>
                <a:sym typeface="Verdana"/>
              </a:rPr>
              <a:t>For example, you may have a live blogger on the ground and a first time attendee sharing coverage live from the event. But then you may want to consolidate their respective content for an event highlights post event that could tie into promoting on demand content if you have it.</a:t>
            </a:r>
            <a:endParaRPr sz="1800">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endParaRPr sz="1800">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latin typeface="Verdana"/>
                <a:ea typeface="Verdana"/>
                <a:cs typeface="Verdana"/>
                <a:sym typeface="Verdana"/>
              </a:rPr>
              <a:t>J: Repurpose event content in several ways (podcast, infographic, checklist, e-book, whitepaper, motion graphic video, etc.)</a:t>
            </a:r>
            <a:endParaRPr sz="1800">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latin typeface="Verdana"/>
                <a:ea typeface="Verdana"/>
                <a:cs typeface="Verdana"/>
                <a:sym typeface="Verdana"/>
              </a:rPr>
              <a:t>Take "deeper dives" into key/popular topics after the event</a:t>
            </a:r>
            <a:endParaRPr sz="1800">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latin typeface="Verdana"/>
                <a:ea typeface="Verdana"/>
                <a:cs typeface="Verdana"/>
                <a:sym typeface="Verdana"/>
              </a:rPr>
              <a:t>Do "look backs" at event content throughout the year in preparation to market the next year (keep the event brand alive)</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p:txBody>
      </p:sp>
      <p:sp>
        <p:nvSpPr>
          <p:cNvPr id="206" name="Google Shape;206;gf434a859ce_0_4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f434a859c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Verdana"/>
                <a:ea typeface="Verdana"/>
                <a:cs typeface="Verdana"/>
                <a:sym typeface="Verdana"/>
              </a:rPr>
              <a:t>V: Now that we’ve talked about the main factors in event marketing, we want to do a little, quick crowd sourcing.</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Are there any that you would like to share?</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endParaRPr/>
          </a:p>
        </p:txBody>
      </p:sp>
      <p:sp>
        <p:nvSpPr>
          <p:cNvPr id="212" name="Google Shape;212;gf434a859ce_0_5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f434a859ce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1"/>
                </a:solidFill>
                <a:latin typeface="Verdana"/>
                <a:ea typeface="Verdana"/>
                <a:cs typeface="Verdana"/>
                <a:sym typeface="Verdana"/>
              </a:rPr>
              <a:t>J: Do you have any successful strategies that have worked for you or that you’re trying?</a:t>
            </a:r>
            <a:endParaRPr sz="1800">
              <a:solidFill>
                <a:schemeClr val="dk1"/>
              </a:solidFill>
              <a:latin typeface="Verdana"/>
              <a:ea typeface="Verdana"/>
              <a:cs typeface="Verdana"/>
              <a:sym typeface="Verdana"/>
            </a:endParaRPr>
          </a:p>
          <a:p>
            <a:pPr marL="0" lvl="0" indent="0" algn="l" rtl="0">
              <a:spcBef>
                <a:spcPts val="0"/>
              </a:spcBef>
              <a:spcAft>
                <a:spcPts val="0"/>
              </a:spcAft>
              <a:buNone/>
            </a:pPr>
            <a:endParaRPr sz="1800">
              <a:solidFill>
                <a:schemeClr val="dk1"/>
              </a:solidFill>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solidFill>
                  <a:schemeClr val="dk1"/>
                </a:solidFill>
                <a:latin typeface="Verdana"/>
                <a:ea typeface="Verdana"/>
                <a:cs typeface="Verdana"/>
                <a:sym typeface="Verdana"/>
              </a:rPr>
              <a:t>V and J: back up ones if no one says anything then we can mention:</a:t>
            </a:r>
            <a:endParaRPr sz="1800">
              <a:solidFill>
                <a:schemeClr val="dk1"/>
              </a:solidFill>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solidFill>
                  <a:schemeClr val="dk1"/>
                </a:solidFill>
                <a:latin typeface="Verdana"/>
                <a:ea typeface="Verdana"/>
                <a:cs typeface="Verdana"/>
                <a:sym typeface="Verdana"/>
              </a:rPr>
              <a:t>	Chatbots?</a:t>
            </a:r>
            <a:endParaRPr sz="1800">
              <a:solidFill>
                <a:schemeClr val="dk1"/>
              </a:solidFill>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solidFill>
                  <a:schemeClr val="dk1"/>
                </a:solidFill>
                <a:latin typeface="Verdana"/>
                <a:ea typeface="Verdana"/>
                <a:cs typeface="Verdana"/>
                <a:sym typeface="Verdana"/>
              </a:rPr>
              <a:t>	Exhibit hall engagement?</a:t>
            </a:r>
            <a:endParaRPr sz="1800">
              <a:solidFill>
                <a:schemeClr val="dk1"/>
              </a:solidFill>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solidFill>
                  <a:schemeClr val="dk1"/>
                </a:solidFill>
                <a:latin typeface="Verdana"/>
                <a:ea typeface="Verdana"/>
                <a:cs typeface="Verdana"/>
                <a:sym typeface="Verdana"/>
              </a:rPr>
              <a:t>	Gamification?</a:t>
            </a:r>
            <a:endParaRPr sz="1800">
              <a:solidFill>
                <a:schemeClr val="dk1"/>
              </a:solidFill>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r>
              <a:rPr lang="en" sz="1800">
                <a:solidFill>
                  <a:schemeClr val="dk1"/>
                </a:solidFill>
                <a:latin typeface="Verdana"/>
                <a:ea typeface="Verdana"/>
                <a:cs typeface="Verdana"/>
                <a:sym typeface="Verdana"/>
              </a:rPr>
              <a:t>	Special networking events for audience segments?</a:t>
            </a:r>
            <a:endParaRPr sz="1800">
              <a:solidFill>
                <a:schemeClr val="dk1"/>
              </a:solidFill>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p:txBody>
      </p:sp>
      <p:sp>
        <p:nvSpPr>
          <p:cNvPr id="218" name="Google Shape;218;gf434a859ce_0_5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f434a859c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Verdana"/>
                <a:ea typeface="Verdana"/>
                <a:cs typeface="Verdana"/>
                <a:sym typeface="Verdana"/>
              </a:rPr>
              <a:t>V: That brings us to the end. </a:t>
            </a:r>
            <a:endParaRPr sz="1800">
              <a:latin typeface="Verdana"/>
              <a:ea typeface="Verdana"/>
              <a:cs typeface="Verdana"/>
              <a:sym typeface="Verdana"/>
            </a:endParaRPr>
          </a:p>
        </p:txBody>
      </p:sp>
      <p:sp>
        <p:nvSpPr>
          <p:cNvPr id="224" name="Google Shape;224;gf434a859ce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f434a859ce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Verdana"/>
                <a:ea typeface="Verdana"/>
                <a:cs typeface="Verdana"/>
                <a:sym typeface="Verdana"/>
              </a:rPr>
              <a:t>V: Here’s a summary of the main points.</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V: Will recite the first 5 if there’s time (up to/including collect and curate content)</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J: Will recite the last 5 if there’s time (beginning with Decide and articulate hybrid/formats through/including Consult your network for other ideas).</a:t>
            </a:r>
            <a:endParaRPr sz="1800">
              <a:latin typeface="Verdana"/>
              <a:ea typeface="Verdana"/>
              <a:cs typeface="Verdana"/>
              <a:sym typeface="Verdana"/>
            </a:endParaRPr>
          </a:p>
        </p:txBody>
      </p:sp>
      <p:sp>
        <p:nvSpPr>
          <p:cNvPr id="230" name="Google Shape;230;gf434a859ce_0_6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f434a859ce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Verdana"/>
                <a:ea typeface="Verdana"/>
                <a:cs typeface="Verdana"/>
                <a:sym typeface="Verdana"/>
              </a:rPr>
              <a:t>J: We hope you gained some helpful information with our rapid-fire tips.</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V: Thank you very much for attending and enjoy the rest of the conference.</a:t>
            </a:r>
            <a:endParaRPr sz="1800">
              <a:latin typeface="Verdana"/>
              <a:ea typeface="Verdana"/>
              <a:cs typeface="Verdana"/>
              <a:sym typeface="Verdana"/>
            </a:endParaRPr>
          </a:p>
        </p:txBody>
      </p:sp>
      <p:sp>
        <p:nvSpPr>
          <p:cNvPr id="236" name="Google Shape;236;gf434a859ce_0_6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1fed53eafd_2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Verdana"/>
                <a:ea typeface="Verdana"/>
                <a:cs typeface="Verdana"/>
                <a:sym typeface="Verdana"/>
              </a:rPr>
              <a:t>J: Our agenda consists of 10 main tips to consider in your event marketing.</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V: The last one will be open for you all to share.</a:t>
            </a:r>
            <a:endParaRPr sz="1800">
              <a:latin typeface="Verdana"/>
              <a:ea typeface="Verdana"/>
              <a:cs typeface="Verdana"/>
              <a:sym typeface="Verdana"/>
            </a:endParaRPr>
          </a:p>
        </p:txBody>
      </p:sp>
      <p:sp>
        <p:nvSpPr>
          <p:cNvPr id="95" name="Google Shape;95;g11fed53eafd_2_4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1fed53eafd_2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100"/>
              <a:buFont typeface="Arial"/>
              <a:buNone/>
            </a:pPr>
            <a:r>
              <a:rPr lang="en" sz="2100">
                <a:solidFill>
                  <a:schemeClr val="dk1"/>
                </a:solidFill>
                <a:latin typeface="Verdana"/>
                <a:ea typeface="Verdana"/>
                <a:cs typeface="Verdana"/>
                <a:sym typeface="Verdana"/>
              </a:rPr>
              <a:t>V: the first one we call “All Aboard” and consists of including the marketing team in the event planning from the beginning.</a:t>
            </a:r>
            <a:endParaRPr sz="2100">
              <a:solidFill>
                <a:schemeClr val="dk1"/>
              </a:solidFill>
              <a:latin typeface="Verdana"/>
              <a:ea typeface="Verdana"/>
              <a:cs typeface="Verdana"/>
              <a:sym typeface="Verdana"/>
            </a:endParaRPr>
          </a:p>
          <a:p>
            <a:pPr marL="0" lvl="0" indent="0" algn="l" rtl="0">
              <a:spcBef>
                <a:spcPts val="0"/>
              </a:spcBef>
              <a:spcAft>
                <a:spcPts val="0"/>
              </a:spcAft>
              <a:buNone/>
            </a:pPr>
            <a:endParaRPr>
              <a:solidFill>
                <a:schemeClr val="dk1"/>
              </a:solidFill>
            </a:endParaRPr>
          </a:p>
        </p:txBody>
      </p:sp>
      <p:sp>
        <p:nvSpPr>
          <p:cNvPr id="102" name="Google Shape;102;g11fed53eafd_2_4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1fed53eaf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1fed53eaf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100">
                <a:solidFill>
                  <a:schemeClr val="dk1"/>
                </a:solidFill>
                <a:latin typeface="Verdana"/>
                <a:ea typeface="Verdana"/>
                <a:cs typeface="Verdana"/>
                <a:sym typeface="Verdana"/>
              </a:rPr>
              <a:t>V: The foundation for effective event marketing is to foster collaboration among the stakeholders from the chief staff executive to front office staff.</a:t>
            </a: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r>
              <a:rPr lang="en" sz="2100">
                <a:solidFill>
                  <a:schemeClr val="dk1"/>
                </a:solidFill>
                <a:latin typeface="Verdana"/>
                <a:ea typeface="Verdana"/>
                <a:cs typeface="Verdana"/>
                <a:sym typeface="Verdana"/>
              </a:rPr>
              <a:t>V: You want everyone to have a basic, high level understanding of who, what, when, where, how, and maybe most importantly the why of the event (and the value it brings to your constituents).</a:t>
            </a: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r>
              <a:rPr lang="en" sz="2100">
                <a:solidFill>
                  <a:schemeClr val="dk1"/>
                </a:solidFill>
                <a:latin typeface="Verdana"/>
                <a:ea typeface="Verdana"/>
                <a:cs typeface="Verdana"/>
                <a:sym typeface="Verdana"/>
              </a:rPr>
              <a:t>V: This could be documented in the form of a brief and distributed to all staff. But of course, the marketing team must be included.</a:t>
            </a: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r>
              <a:rPr lang="en" sz="2100">
                <a:solidFill>
                  <a:schemeClr val="dk1"/>
                </a:solidFill>
                <a:latin typeface="Verdana"/>
                <a:ea typeface="Verdana"/>
                <a:cs typeface="Verdana"/>
                <a:sym typeface="Verdana"/>
              </a:rPr>
              <a:t>J: Marketing teams must be in-the-know about every touchpoint of the event so that they can effectively articulate the value and benefits, and all of the exciting experiences that have been planned. </a:t>
            </a: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r>
              <a:rPr lang="en" sz="2100">
                <a:solidFill>
                  <a:schemeClr val="dk1"/>
                </a:solidFill>
                <a:latin typeface="Verdana"/>
                <a:ea typeface="Verdana"/>
                <a:cs typeface="Verdana"/>
                <a:sym typeface="Verdana"/>
              </a:rPr>
              <a:t>J: It’s also helpful for the marketing folks to understand any risks that have been identified, so that they can potentially message around them and help mitigate them through marketing.</a:t>
            </a: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Clr>
                <a:schemeClr val="dk1"/>
              </a:buClr>
              <a:buSzPts val="2100"/>
              <a:buFont typeface="Arial"/>
              <a:buNone/>
            </a:pPr>
            <a:r>
              <a:rPr lang="en" sz="2100">
                <a:solidFill>
                  <a:schemeClr val="dk1"/>
                </a:solidFill>
                <a:latin typeface="Verdana"/>
                <a:ea typeface="Verdana"/>
                <a:cs typeface="Verdana"/>
                <a:sym typeface="Verdana"/>
              </a:rPr>
              <a:t>J: Marketers are likely among the most creative people in your organization. Leverage them early and often to help generate new ideas for every touch point:</a:t>
            </a:r>
            <a:endParaRPr sz="2100">
              <a:solidFill>
                <a:schemeClr val="dk1"/>
              </a:solidFill>
              <a:latin typeface="Verdana"/>
              <a:ea typeface="Verdana"/>
              <a:cs typeface="Verdana"/>
              <a:sym typeface="Verdana"/>
            </a:endParaRPr>
          </a:p>
          <a:p>
            <a:pPr marL="177800" lvl="0" indent="-171450" algn="l" rtl="0">
              <a:lnSpc>
                <a:spcPct val="90000"/>
              </a:lnSpc>
              <a:spcBef>
                <a:spcPts val="800"/>
              </a:spcBef>
              <a:spcAft>
                <a:spcPts val="0"/>
              </a:spcAft>
              <a:buClr>
                <a:schemeClr val="dk1"/>
              </a:buClr>
              <a:buSzPts val="2100"/>
              <a:buChar char="•"/>
            </a:pPr>
            <a:r>
              <a:rPr lang="en" sz="2100">
                <a:solidFill>
                  <a:schemeClr val="dk1"/>
                </a:solidFill>
                <a:latin typeface="Verdana"/>
                <a:ea typeface="Verdana"/>
                <a:cs typeface="Verdana"/>
                <a:sym typeface="Verdana"/>
              </a:rPr>
              <a:t>Sponsor benefits</a:t>
            </a:r>
            <a:endParaRPr sz="2100">
              <a:solidFill>
                <a:schemeClr val="dk1"/>
              </a:solidFill>
              <a:latin typeface="Verdana"/>
              <a:ea typeface="Verdana"/>
              <a:cs typeface="Verdana"/>
              <a:sym typeface="Verdana"/>
            </a:endParaRPr>
          </a:p>
          <a:p>
            <a:pPr marL="177800" lvl="0" indent="-171450" algn="l" rtl="0">
              <a:lnSpc>
                <a:spcPct val="90000"/>
              </a:lnSpc>
              <a:spcBef>
                <a:spcPts val="800"/>
              </a:spcBef>
              <a:spcAft>
                <a:spcPts val="0"/>
              </a:spcAft>
              <a:buClr>
                <a:schemeClr val="dk1"/>
              </a:buClr>
              <a:buSzPts val="2100"/>
              <a:buChar char="•"/>
            </a:pPr>
            <a:r>
              <a:rPr lang="en" sz="2100">
                <a:solidFill>
                  <a:schemeClr val="dk1"/>
                </a:solidFill>
                <a:latin typeface="Verdana"/>
                <a:ea typeface="Verdana"/>
                <a:cs typeface="Verdana"/>
                <a:sym typeface="Verdana"/>
              </a:rPr>
              <a:t>Room set design</a:t>
            </a:r>
            <a:endParaRPr sz="2100">
              <a:solidFill>
                <a:schemeClr val="dk1"/>
              </a:solidFill>
              <a:latin typeface="Verdana"/>
              <a:ea typeface="Verdana"/>
              <a:cs typeface="Verdana"/>
              <a:sym typeface="Verdana"/>
            </a:endParaRPr>
          </a:p>
          <a:p>
            <a:pPr marL="177800" lvl="0" indent="-171450" algn="l" rtl="0">
              <a:lnSpc>
                <a:spcPct val="90000"/>
              </a:lnSpc>
              <a:spcBef>
                <a:spcPts val="800"/>
              </a:spcBef>
              <a:spcAft>
                <a:spcPts val="0"/>
              </a:spcAft>
              <a:buClr>
                <a:schemeClr val="dk1"/>
              </a:buClr>
              <a:buSzPts val="2100"/>
              <a:buChar char="•"/>
            </a:pPr>
            <a:r>
              <a:rPr lang="en" sz="2100">
                <a:solidFill>
                  <a:schemeClr val="dk1"/>
                </a:solidFill>
                <a:latin typeface="Verdana"/>
                <a:ea typeface="Verdana"/>
                <a:cs typeface="Verdana"/>
                <a:sym typeface="Verdana"/>
              </a:rPr>
              <a:t>Breakout activities</a:t>
            </a:r>
            <a:endParaRPr sz="2100">
              <a:solidFill>
                <a:schemeClr val="dk1"/>
              </a:solidFill>
              <a:latin typeface="Verdana"/>
              <a:ea typeface="Verdana"/>
              <a:cs typeface="Verdana"/>
              <a:sym typeface="Verdana"/>
            </a:endParaRPr>
          </a:p>
          <a:p>
            <a:pPr marL="0" lvl="0" indent="0" algn="l" rtl="0">
              <a:spcBef>
                <a:spcPts val="0"/>
              </a:spcBef>
              <a:spcAft>
                <a:spcPts val="0"/>
              </a:spcAft>
              <a:buNone/>
            </a:pPr>
            <a:endParaRPr/>
          </a:p>
          <a:p>
            <a:pPr marL="0" lvl="0" indent="0" algn="l" rtl="0">
              <a:lnSpc>
                <a:spcPct val="90000"/>
              </a:lnSpc>
              <a:spcBef>
                <a:spcPts val="0"/>
              </a:spcBef>
              <a:spcAft>
                <a:spcPts val="0"/>
              </a:spcAft>
              <a:buClr>
                <a:schemeClr val="dk1"/>
              </a:buClr>
              <a:buSzPts val="2100"/>
              <a:buFont typeface="Arial"/>
              <a:buNone/>
            </a:pP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None/>
            </a:pPr>
            <a:r>
              <a:rPr lang="en" sz="2100">
                <a:solidFill>
                  <a:schemeClr val="dk1"/>
                </a:solidFill>
                <a:latin typeface="Verdana"/>
                <a:ea typeface="Verdana"/>
                <a:cs typeface="Verdana"/>
                <a:sym typeface="Verdana"/>
              </a:rPr>
              <a:t>J: Remember, they can’t promote what they don’t know about!</a:t>
            </a: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None/>
            </a:pPr>
            <a:r>
              <a:rPr lang="en" sz="2100">
                <a:solidFill>
                  <a:schemeClr val="dk1"/>
                </a:solidFill>
                <a:latin typeface="Verdana"/>
                <a:ea typeface="Verdana"/>
                <a:cs typeface="Verdana"/>
                <a:sym typeface="Verdana"/>
              </a:rPr>
              <a:t>While marketers are naturally creative, the best ideas don’t always happen in an instant. </a:t>
            </a: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Clr>
                <a:schemeClr val="dk1"/>
              </a:buClr>
              <a:buSzPts val="2100"/>
              <a:buFont typeface="Arial"/>
              <a:buNone/>
            </a:pPr>
            <a:r>
              <a:rPr lang="en" sz="2100">
                <a:solidFill>
                  <a:schemeClr val="dk1"/>
                </a:solidFill>
                <a:latin typeface="Verdana"/>
                <a:ea typeface="Verdana"/>
                <a:cs typeface="Verdana"/>
                <a:sym typeface="Verdana"/>
              </a:rPr>
              <a:t>J: Allow time for the marketing team to think and develop comprehensive integrated marketing plans along with captivating creative.</a:t>
            </a: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Clr>
                <a:schemeClr val="dk1"/>
              </a:buClr>
              <a:buSzPts val="2100"/>
              <a:buFont typeface="Arial"/>
              <a:buNone/>
            </a:pP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Clr>
                <a:schemeClr val="dk1"/>
              </a:buClr>
              <a:buSzPts val="2100"/>
              <a:buFont typeface="Arial"/>
              <a:buNone/>
            </a:pPr>
            <a:r>
              <a:rPr lang="en" sz="2100">
                <a:solidFill>
                  <a:schemeClr val="dk1"/>
                </a:solidFill>
                <a:latin typeface="Verdana"/>
                <a:ea typeface="Verdana"/>
                <a:cs typeface="Verdana"/>
                <a:sym typeface="Verdana"/>
              </a:rPr>
              <a:t>J: Involve all stakeholders!</a:t>
            </a:r>
            <a:endParaRPr sz="2100">
              <a:solidFill>
                <a:schemeClr val="dk1"/>
              </a:solidFill>
              <a:latin typeface="Verdana"/>
              <a:ea typeface="Verdana"/>
              <a:cs typeface="Verdana"/>
              <a:sym typeface="Verdana"/>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1fed53eafd_2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100"/>
              <a:buFont typeface="Arial"/>
              <a:buNone/>
            </a:pPr>
            <a:r>
              <a:rPr lang="en" sz="2100">
                <a:solidFill>
                  <a:schemeClr val="dk1"/>
                </a:solidFill>
                <a:latin typeface="Verdana"/>
                <a:ea typeface="Verdana"/>
                <a:cs typeface="Verdana"/>
                <a:sym typeface="Verdana"/>
              </a:rPr>
              <a:t>J: Set marketing goals and KPIs</a:t>
            </a:r>
            <a:endParaRPr>
              <a:solidFill>
                <a:schemeClr val="dk1"/>
              </a:solidFill>
            </a:endParaRPr>
          </a:p>
        </p:txBody>
      </p:sp>
      <p:sp>
        <p:nvSpPr>
          <p:cNvPr id="114" name="Google Shape;114;g11fed53eafd_2_6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1fed53eafd_2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800"/>
              </a:spcBef>
              <a:spcAft>
                <a:spcPts val="0"/>
              </a:spcAft>
              <a:buClr>
                <a:schemeClr val="dk1"/>
              </a:buClr>
              <a:buSzPts val="2100"/>
              <a:buFont typeface="Arial"/>
              <a:buNone/>
            </a:pPr>
            <a:r>
              <a:rPr lang="en" sz="2100">
                <a:solidFill>
                  <a:schemeClr val="dk1"/>
                </a:solidFill>
                <a:latin typeface="Verdana"/>
                <a:ea typeface="Verdana"/>
                <a:cs typeface="Verdana"/>
                <a:sym typeface="Verdana"/>
              </a:rPr>
              <a:t>J: Goal considerations include:</a:t>
            </a: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Clr>
                <a:schemeClr val="dk1"/>
              </a:buClr>
              <a:buSzPts val="2100"/>
              <a:buFont typeface="Arial"/>
              <a:buNone/>
            </a:pPr>
            <a:r>
              <a:rPr lang="en" sz="2100">
                <a:solidFill>
                  <a:schemeClr val="dk1"/>
                </a:solidFill>
                <a:latin typeface="Verdana"/>
                <a:ea typeface="Verdana"/>
                <a:cs typeface="Verdana"/>
                <a:sym typeface="Verdana"/>
              </a:rPr>
              <a:t>Different goals for formats (virtual and live)</a:t>
            </a: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Clr>
                <a:schemeClr val="dk1"/>
              </a:buClr>
              <a:buSzPts val="2100"/>
              <a:buFont typeface="Arial"/>
              <a:buNone/>
            </a:pPr>
            <a:r>
              <a:rPr lang="en" sz="2100">
                <a:solidFill>
                  <a:schemeClr val="dk1"/>
                </a:solidFill>
                <a:latin typeface="Verdana"/>
                <a:ea typeface="Verdana"/>
                <a:cs typeface="Verdana"/>
                <a:sym typeface="Verdana"/>
              </a:rPr>
              <a:t>General event goals usually include revenue, registration, first time attendance, etc.</a:t>
            </a: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Clr>
                <a:schemeClr val="dk1"/>
              </a:buClr>
              <a:buSzPts val="2100"/>
              <a:buFont typeface="Arial"/>
              <a:buNone/>
            </a:pP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Clr>
                <a:schemeClr val="dk1"/>
              </a:buClr>
              <a:buSzPts val="2100"/>
              <a:buFont typeface="Arial"/>
              <a:buNone/>
            </a:pPr>
            <a:endParaRPr sz="2100">
              <a:solidFill>
                <a:schemeClr val="dk1"/>
              </a:solidFill>
              <a:latin typeface="Verdana"/>
              <a:ea typeface="Verdana"/>
              <a:cs typeface="Verdana"/>
              <a:sym typeface="Verdana"/>
            </a:endParaRPr>
          </a:p>
          <a:p>
            <a:pPr marL="0" lvl="0" indent="0" algn="l" rtl="0">
              <a:lnSpc>
                <a:spcPct val="90000"/>
              </a:lnSpc>
              <a:spcBef>
                <a:spcPts val="0"/>
              </a:spcBef>
              <a:spcAft>
                <a:spcPts val="0"/>
              </a:spcAft>
              <a:buClr>
                <a:schemeClr val="dk1"/>
              </a:buClr>
              <a:buSzPts val="2100"/>
              <a:buFont typeface="Arial"/>
              <a:buNone/>
            </a:pPr>
            <a:r>
              <a:rPr lang="en" sz="2100">
                <a:solidFill>
                  <a:schemeClr val="dk1"/>
                </a:solidFill>
                <a:latin typeface="Verdana"/>
                <a:ea typeface="Verdana"/>
                <a:cs typeface="Verdana"/>
                <a:sym typeface="Verdana"/>
              </a:rPr>
              <a:t>J: Setting strategic event marketing goals requires alignment with the overall goals for the event. </a:t>
            </a: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Clr>
                <a:schemeClr val="dk1"/>
              </a:buClr>
              <a:buSzPts val="2100"/>
              <a:buFont typeface="Arial"/>
              <a:buNone/>
            </a:pPr>
            <a:r>
              <a:rPr lang="en" sz="2100">
                <a:solidFill>
                  <a:schemeClr val="dk1"/>
                </a:solidFill>
                <a:latin typeface="Verdana"/>
                <a:ea typeface="Verdana"/>
                <a:cs typeface="Verdana"/>
                <a:sym typeface="Verdana"/>
              </a:rPr>
              <a:t>Marketing goals should be designed toward attainment of the event goals. </a:t>
            </a: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Clr>
                <a:schemeClr val="dk1"/>
              </a:buClr>
              <a:buSzPts val="2100"/>
              <a:buFont typeface="Arial"/>
              <a:buNone/>
            </a:pPr>
            <a:endParaRPr sz="2100">
              <a:solidFill>
                <a:schemeClr val="dk1"/>
              </a:solidFill>
              <a:latin typeface="Verdana"/>
              <a:ea typeface="Verdana"/>
              <a:cs typeface="Verdana"/>
              <a:sym typeface="Verdana"/>
            </a:endParaRPr>
          </a:p>
          <a:p>
            <a:pPr marL="0" lvl="0" indent="0" algn="l" rtl="0">
              <a:lnSpc>
                <a:spcPct val="90000"/>
              </a:lnSpc>
              <a:spcBef>
                <a:spcPts val="800"/>
              </a:spcBef>
              <a:spcAft>
                <a:spcPts val="0"/>
              </a:spcAft>
              <a:buClr>
                <a:schemeClr val="dk1"/>
              </a:buClr>
              <a:buSzPts val="2100"/>
              <a:buFont typeface="Arial"/>
              <a:buNone/>
            </a:pPr>
            <a:endParaRPr sz="2100">
              <a:solidFill>
                <a:schemeClr val="dk1"/>
              </a:solidFill>
              <a:latin typeface="Verdana"/>
              <a:ea typeface="Verdana"/>
              <a:cs typeface="Verdana"/>
              <a:sym typeface="Verdana"/>
            </a:endParaRPr>
          </a:p>
        </p:txBody>
      </p:sp>
      <p:sp>
        <p:nvSpPr>
          <p:cNvPr id="120" name="Google Shape;120;g11fed53eafd_2_7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3352a834b1_0_13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100"/>
              <a:buFont typeface="Arial"/>
              <a:buNone/>
            </a:pPr>
            <a:r>
              <a:rPr lang="en" sz="2100">
                <a:solidFill>
                  <a:schemeClr val="dk1"/>
                </a:solidFill>
                <a:latin typeface="Verdana"/>
                <a:ea typeface="Verdana"/>
                <a:cs typeface="Verdana"/>
                <a:sym typeface="Verdana"/>
              </a:rPr>
              <a:t>V: Now that you’ve gotten everyone on board and we’ve set goals, let’s talk about the who and identify audience segments (in logical ways)</a:t>
            </a:r>
            <a:endParaRPr>
              <a:solidFill>
                <a:schemeClr val="dk1"/>
              </a:solidFill>
            </a:endParaRPr>
          </a:p>
        </p:txBody>
      </p:sp>
      <p:sp>
        <p:nvSpPr>
          <p:cNvPr id="128" name="Google Shape;128;g13352a834b1_0_138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3352a834b1_0_20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3352a834b1_0_20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Verdana"/>
                <a:ea typeface="Verdana"/>
                <a:cs typeface="Verdana"/>
                <a:sym typeface="Verdana"/>
              </a:rPr>
              <a:t>V: Focus on what’s MOST relevant for a particular audience segment.</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That way, you can get a bit more specific on highlighting the key value and benefits.</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There are many ways to segment your audiences.</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Some common ways are based on experience and career level, or first time attendance, or geographical location. But there are other ways.</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J: You can also think about audience segmentation in three key ways:</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-Demographics focus on who your customers are</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Psychographics focus on how your customers think</a:t>
            </a: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Behaviors focus on how your customers decide to buy</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r>
              <a:rPr lang="en" sz="1800">
                <a:latin typeface="Verdana"/>
                <a:ea typeface="Verdana"/>
                <a:cs typeface="Verdana"/>
                <a:sym typeface="Verdana"/>
              </a:rPr>
              <a:t>V: The point here is to know audiences and their motivations and interests in attending your event. At minimum, know your personas but if possible, understand and communicate to individuals so that it feels like one to one marketing.</a:t>
            </a: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endParaRPr sz="1800">
              <a:latin typeface="Verdana"/>
              <a:ea typeface="Verdana"/>
              <a:cs typeface="Verdana"/>
              <a:sym typeface="Verdana"/>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6"/>
        <p:cNvGrpSpPr/>
        <p:nvPr/>
      </p:nvGrpSpPr>
      <p:grpSpPr>
        <a:xfrm>
          <a:off x="0" y="0"/>
          <a:ext cx="0" cy="0"/>
          <a:chOff x="0" y="0"/>
          <a:chExt cx="0" cy="0"/>
        </a:xfrm>
      </p:grpSpPr>
      <p:pic>
        <p:nvPicPr>
          <p:cNvPr id="57" name="Google Shape;57;p14" descr="A red and blue flag&#10;&#10;Description automatically generated with low confidence"/>
          <p:cNvPicPr preferRelativeResize="0"/>
          <p:nvPr/>
        </p:nvPicPr>
        <p:blipFill rotWithShape="1">
          <a:blip r:embed="rId2">
            <a:alphaModFix/>
          </a:blip>
          <a:srcRect l="4771" t="22411" r="13641" b="42126"/>
          <a:stretch/>
        </p:blipFill>
        <p:spPr>
          <a:xfrm>
            <a:off x="0" y="0"/>
            <a:ext cx="9144000" cy="5143500"/>
          </a:xfrm>
          <a:prstGeom prst="rect">
            <a:avLst/>
          </a:prstGeom>
          <a:noFill/>
          <a:ln>
            <a:noFill/>
          </a:ln>
        </p:spPr>
      </p:pic>
      <p:sp>
        <p:nvSpPr>
          <p:cNvPr id="58" name="Google Shape;58;p14"/>
          <p:cNvSpPr txBox="1">
            <a:spLocks noGrp="1"/>
          </p:cNvSpPr>
          <p:nvPr>
            <p:ph type="ctrTitle"/>
          </p:nvPr>
        </p:nvSpPr>
        <p:spPr>
          <a:xfrm>
            <a:off x="1437670" y="3077048"/>
            <a:ext cx="7085309" cy="636032"/>
          </a:xfrm>
          <a:prstGeom prst="rect">
            <a:avLst/>
          </a:prstGeom>
          <a:noFill/>
          <a:ln>
            <a:noFill/>
          </a:ln>
        </p:spPr>
        <p:txBody>
          <a:bodyPr spcFirstLastPara="1" wrap="square" lIns="68575" tIns="34275" rIns="68575" bIns="34275" anchor="b" anchorCtr="0">
            <a:normAutofit/>
          </a:bodyPr>
          <a:lstStyle>
            <a:lvl1pPr lvl="0" algn="r">
              <a:lnSpc>
                <a:spcPct val="90000"/>
              </a:lnSpc>
              <a:spcBef>
                <a:spcPts val="0"/>
              </a:spcBef>
              <a:spcAft>
                <a:spcPts val="0"/>
              </a:spcAft>
              <a:buClr>
                <a:srgbClr val="F58220"/>
              </a:buClr>
              <a:buSzPts val="3000"/>
              <a:buFont typeface="Verdana"/>
              <a:buNone/>
              <a:defRPr sz="3000">
                <a:solidFill>
                  <a:srgbClr val="F58220"/>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59" name="Google Shape;59;p14"/>
          <p:cNvSpPr txBox="1">
            <a:spLocks noGrp="1"/>
          </p:cNvSpPr>
          <p:nvPr>
            <p:ph type="subTitle" idx="1"/>
          </p:nvPr>
        </p:nvSpPr>
        <p:spPr>
          <a:xfrm>
            <a:off x="5113153" y="3782136"/>
            <a:ext cx="3409827" cy="636032"/>
          </a:xfrm>
          <a:prstGeom prst="rect">
            <a:avLst/>
          </a:prstGeom>
          <a:noFill/>
          <a:ln>
            <a:noFill/>
          </a:ln>
        </p:spPr>
        <p:txBody>
          <a:bodyPr spcFirstLastPara="1" wrap="square" lIns="68575" tIns="34275" rIns="68575" bIns="34275" anchor="t" anchorCtr="0">
            <a:normAutofit/>
          </a:bodyPr>
          <a:lstStyle>
            <a:lvl1pPr lvl="0" algn="r">
              <a:lnSpc>
                <a:spcPct val="90000"/>
              </a:lnSpc>
              <a:spcBef>
                <a:spcPts val="800"/>
              </a:spcBef>
              <a:spcAft>
                <a:spcPts val="0"/>
              </a:spcAft>
              <a:buClr>
                <a:schemeClr val="lt1"/>
              </a:buClr>
              <a:buSzPts val="1800"/>
              <a:buNone/>
              <a:defRPr sz="1800">
                <a:solidFill>
                  <a:schemeClr val="l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pic>
        <p:nvPicPr>
          <p:cNvPr id="60" name="Google Shape;60;p14" descr="Logo&#10;&#10;Description automatically generated"/>
          <p:cNvPicPr preferRelativeResize="0"/>
          <p:nvPr/>
        </p:nvPicPr>
        <p:blipFill rotWithShape="1">
          <a:blip r:embed="rId3">
            <a:alphaModFix/>
          </a:blip>
          <a:srcRect/>
          <a:stretch/>
        </p:blipFill>
        <p:spPr>
          <a:xfrm>
            <a:off x="113996" y="128475"/>
            <a:ext cx="2647351" cy="931769"/>
          </a:xfrm>
          <a:prstGeom prst="rect">
            <a:avLst/>
          </a:prstGeom>
          <a:noFill/>
          <a:ln>
            <a:noFill/>
          </a:ln>
        </p:spPr>
      </p:pic>
      <p:pic>
        <p:nvPicPr>
          <p:cNvPr id="61" name="Google Shape;61;p14" descr="Text&#10;&#10;Description automatically generated"/>
          <p:cNvPicPr preferRelativeResize="0"/>
          <p:nvPr/>
        </p:nvPicPr>
        <p:blipFill rotWithShape="1">
          <a:blip r:embed="rId4">
            <a:alphaModFix/>
          </a:blip>
          <a:srcRect b="14951"/>
          <a:stretch/>
        </p:blipFill>
        <p:spPr>
          <a:xfrm>
            <a:off x="3276336" y="1181461"/>
            <a:ext cx="5352674" cy="1511506"/>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62"/>
        <p:cNvGrpSpPr/>
        <p:nvPr/>
      </p:nvGrpSpPr>
      <p:grpSpPr>
        <a:xfrm>
          <a:off x="0" y="0"/>
          <a:ext cx="0" cy="0"/>
          <a:chOff x="0" y="0"/>
          <a:chExt cx="0" cy="0"/>
        </a:xfrm>
      </p:grpSpPr>
      <p:pic>
        <p:nvPicPr>
          <p:cNvPr id="63" name="Google Shape;63;p15" descr="Logo, company name&#10;&#10;Description automatically generated"/>
          <p:cNvPicPr preferRelativeResize="0"/>
          <p:nvPr/>
        </p:nvPicPr>
        <p:blipFill rotWithShape="1">
          <a:blip r:embed="rId2">
            <a:alphaModFix/>
          </a:blip>
          <a:srcRect/>
          <a:stretch/>
        </p:blipFill>
        <p:spPr>
          <a:xfrm>
            <a:off x="7362835" y="4452460"/>
            <a:ext cx="1774823" cy="624672"/>
          </a:xfrm>
          <a:prstGeom prst="rect">
            <a:avLst/>
          </a:prstGeom>
          <a:noFill/>
          <a:ln>
            <a:noFill/>
          </a:ln>
        </p:spPr>
      </p:pic>
      <p:pic>
        <p:nvPicPr>
          <p:cNvPr id="64" name="Google Shape;64;p15" descr="A red and blue flag&#10;&#10;Description automatically generated with low confidence"/>
          <p:cNvPicPr preferRelativeResize="0"/>
          <p:nvPr/>
        </p:nvPicPr>
        <p:blipFill rotWithShape="1">
          <a:blip r:embed="rId3">
            <a:alphaModFix/>
          </a:blip>
          <a:srcRect l="4771" t="28442" r="13641" b="42125"/>
          <a:stretch/>
        </p:blipFill>
        <p:spPr>
          <a:xfrm>
            <a:off x="-6342" y="1"/>
            <a:ext cx="9144000" cy="4268699"/>
          </a:xfrm>
          <a:prstGeom prst="rect">
            <a:avLst/>
          </a:prstGeom>
          <a:noFill/>
          <a:ln>
            <a:noFill/>
          </a:ln>
        </p:spPr>
      </p:pic>
      <p:pic>
        <p:nvPicPr>
          <p:cNvPr id="65" name="Google Shape;65;p15" descr="Text&#10;&#10;Description automatically generated"/>
          <p:cNvPicPr preferRelativeResize="0"/>
          <p:nvPr/>
        </p:nvPicPr>
        <p:blipFill rotWithShape="1">
          <a:blip r:embed="rId4">
            <a:alphaModFix/>
          </a:blip>
          <a:srcRect b="14951"/>
          <a:stretch/>
        </p:blipFill>
        <p:spPr>
          <a:xfrm>
            <a:off x="6705336" y="253522"/>
            <a:ext cx="2200127" cy="621279"/>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6"/>
        <p:cNvGrpSpPr/>
        <p:nvPr/>
      </p:nvGrpSpPr>
      <p:grpSpPr>
        <a:xfrm>
          <a:off x="0" y="0"/>
          <a:ext cx="0" cy="0"/>
          <a:chOff x="0" y="0"/>
          <a:chExt cx="0" cy="0"/>
        </a:xfrm>
      </p:grpSpPr>
      <p:sp>
        <p:nvSpPr>
          <p:cNvPr id="67" name="Google Shape;67;p16"/>
          <p:cNvSpPr/>
          <p:nvPr/>
        </p:nvSpPr>
        <p:spPr>
          <a:xfrm>
            <a:off x="0" y="0"/>
            <a:ext cx="9137658" cy="996965"/>
          </a:xfrm>
          <a:prstGeom prst="rect">
            <a:avLst/>
          </a:prstGeom>
          <a:solidFill>
            <a:srgbClr val="55034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68" name="Google Shape;68;p16"/>
          <p:cNvSpPr txBox="1">
            <a:spLocks noGrp="1"/>
          </p:cNvSpPr>
          <p:nvPr>
            <p:ph type="title"/>
          </p:nvPr>
        </p:nvSpPr>
        <p:spPr>
          <a:xfrm>
            <a:off x="709332" y="1262501"/>
            <a:ext cx="7886700" cy="741742"/>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rgbClr val="71459B"/>
              </a:buClr>
              <a:buSzPts val="2400"/>
              <a:buFont typeface="Verdana"/>
              <a:buNone/>
              <a:defRPr sz="2400">
                <a:solidFill>
                  <a:srgbClr val="71459B"/>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9" name="Google Shape;69;p16"/>
          <p:cNvSpPr txBox="1">
            <a:spLocks noGrp="1"/>
          </p:cNvSpPr>
          <p:nvPr>
            <p:ph type="body" idx="1"/>
          </p:nvPr>
        </p:nvSpPr>
        <p:spPr>
          <a:xfrm>
            <a:off x="709332" y="2105445"/>
            <a:ext cx="7886700" cy="2224851"/>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pic>
        <p:nvPicPr>
          <p:cNvPr id="70" name="Google Shape;70;p16" descr="Logo, company name&#10;&#10;Description automatically generated"/>
          <p:cNvPicPr preferRelativeResize="0"/>
          <p:nvPr/>
        </p:nvPicPr>
        <p:blipFill rotWithShape="1">
          <a:blip r:embed="rId2">
            <a:alphaModFix/>
          </a:blip>
          <a:srcRect/>
          <a:stretch/>
        </p:blipFill>
        <p:spPr>
          <a:xfrm>
            <a:off x="7362835" y="4452460"/>
            <a:ext cx="1774823" cy="624672"/>
          </a:xfrm>
          <a:prstGeom prst="rect">
            <a:avLst/>
          </a:prstGeom>
          <a:noFill/>
          <a:ln>
            <a:noFill/>
          </a:ln>
        </p:spPr>
      </p:pic>
      <p:pic>
        <p:nvPicPr>
          <p:cNvPr id="71" name="Google Shape;71;p16" descr="Text&#10;&#10;Description automatically generated"/>
          <p:cNvPicPr preferRelativeResize="0"/>
          <p:nvPr/>
        </p:nvPicPr>
        <p:blipFill rotWithShape="1">
          <a:blip r:embed="rId3">
            <a:alphaModFix/>
          </a:blip>
          <a:srcRect b="14951"/>
          <a:stretch/>
        </p:blipFill>
        <p:spPr>
          <a:xfrm>
            <a:off x="6705336" y="253522"/>
            <a:ext cx="2200127" cy="621279"/>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72"/>
        <p:cNvGrpSpPr/>
        <p:nvPr/>
      </p:nvGrpSpPr>
      <p:grpSpPr>
        <a:xfrm>
          <a:off x="0" y="0"/>
          <a:ext cx="0" cy="0"/>
          <a:chOff x="0" y="0"/>
          <a:chExt cx="0" cy="0"/>
        </a:xfrm>
      </p:grpSpPr>
      <p:pic>
        <p:nvPicPr>
          <p:cNvPr id="73" name="Google Shape;73;p17" descr="A red and blue flag&#10;&#10;Description automatically generated with low confidence"/>
          <p:cNvPicPr preferRelativeResize="0"/>
          <p:nvPr/>
        </p:nvPicPr>
        <p:blipFill rotWithShape="1">
          <a:blip r:embed="rId2">
            <a:alphaModFix/>
          </a:blip>
          <a:srcRect l="4771" t="28442" r="13641" b="42125"/>
          <a:stretch/>
        </p:blipFill>
        <p:spPr>
          <a:xfrm>
            <a:off x="-6342" y="1"/>
            <a:ext cx="9144000" cy="4268699"/>
          </a:xfrm>
          <a:prstGeom prst="rect">
            <a:avLst/>
          </a:prstGeom>
          <a:noFill/>
          <a:ln>
            <a:noFill/>
          </a:ln>
        </p:spPr>
      </p:pic>
      <p:pic>
        <p:nvPicPr>
          <p:cNvPr id="74" name="Google Shape;74;p17" descr="Logo, company name&#10;&#10;Description automatically generated"/>
          <p:cNvPicPr preferRelativeResize="0"/>
          <p:nvPr/>
        </p:nvPicPr>
        <p:blipFill rotWithShape="1">
          <a:blip r:embed="rId3">
            <a:alphaModFix/>
          </a:blip>
          <a:srcRect/>
          <a:stretch/>
        </p:blipFill>
        <p:spPr>
          <a:xfrm>
            <a:off x="7362835" y="4452460"/>
            <a:ext cx="1774823" cy="624672"/>
          </a:xfrm>
          <a:prstGeom prst="rect">
            <a:avLst/>
          </a:prstGeom>
          <a:noFill/>
          <a:ln>
            <a:noFill/>
          </a:ln>
        </p:spPr>
      </p:pic>
      <p:pic>
        <p:nvPicPr>
          <p:cNvPr id="75" name="Google Shape;75;p17" descr="Text&#10;&#10;Description automatically generated"/>
          <p:cNvPicPr preferRelativeResize="0"/>
          <p:nvPr/>
        </p:nvPicPr>
        <p:blipFill rotWithShape="1">
          <a:blip r:embed="rId4">
            <a:alphaModFix/>
          </a:blip>
          <a:srcRect b="14951"/>
          <a:stretch/>
        </p:blipFill>
        <p:spPr>
          <a:xfrm>
            <a:off x="6705336" y="253522"/>
            <a:ext cx="2200127" cy="621279"/>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
        <p:nvSpPr>
          <p:cNvPr id="77" name="Google Shape;77;p18"/>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8" name="Google Shape;78;p18"/>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9" name="Google Shape;79;p18"/>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172"/>
          </a:xfrm>
          <a:prstGeom prst="rect">
            <a:avLst/>
          </a:prstGeom>
          <a:noFill/>
          <a:ln>
            <a:noFill/>
          </a:ln>
        </p:spPr>
        <p:txBody>
          <a:bodyPr spcFirstLastPara="1" wrap="square" lIns="68575" tIns="34275" rIns="68575" bIns="34275" anchor="ctr" anchorCtr="0">
            <a:normAutofit/>
          </a:bodyPr>
          <a:lstStyle>
            <a:lvl1pPr marR="0" lvl="0" algn="l" rtl="0">
              <a:lnSpc>
                <a:spcPct val="90000"/>
              </a:lnSpc>
              <a:spcBef>
                <a:spcPts val="0"/>
              </a:spcBef>
              <a:spcAft>
                <a:spcPts val="0"/>
              </a:spcAft>
              <a:buClr>
                <a:schemeClr val="dk1"/>
              </a:buClr>
              <a:buSzPts val="3300"/>
              <a:buFont typeface="Verdana"/>
              <a:buNone/>
              <a:defRPr sz="3300" b="1" i="0" u="none" strike="noStrike" cap="none">
                <a:solidFill>
                  <a:schemeClr val="dk1"/>
                </a:solidFill>
                <a:latin typeface="Verdana"/>
                <a:ea typeface="Verdana"/>
                <a:cs typeface="Verdana"/>
                <a:sym typeface="Verdana"/>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52" name="Google Shape;52;p13"/>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900" b="0" i="0" u="none" strike="noStrike" cap="none">
                <a:solidFill>
                  <a:srgbClr val="888888"/>
                </a:solidFill>
                <a:latin typeface="Verdana"/>
                <a:ea typeface="Verdana"/>
                <a:cs typeface="Verdana"/>
                <a:sym typeface="Verdana"/>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900" b="0" i="0" u="none" strike="noStrike" cap="none">
                <a:solidFill>
                  <a:srgbClr val="888888"/>
                </a:solidFill>
                <a:latin typeface="Verdana"/>
                <a:ea typeface="Verdana"/>
                <a:cs typeface="Verdana"/>
                <a:sym typeface="Verdana"/>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Verdana"/>
                <a:ea typeface="Verdana"/>
                <a:cs typeface="Verdana"/>
                <a:sym typeface="Verdana"/>
              </a:defRPr>
            </a:lvl1pPr>
            <a:lvl2pPr marL="0" marR="0" lvl="1" indent="0" algn="r" rtl="0">
              <a:spcBef>
                <a:spcPts val="0"/>
              </a:spcBef>
              <a:buNone/>
              <a:defRPr sz="900" b="0" i="0" u="none" strike="noStrike" cap="none">
                <a:solidFill>
                  <a:srgbClr val="888888"/>
                </a:solidFill>
                <a:latin typeface="Verdana"/>
                <a:ea typeface="Verdana"/>
                <a:cs typeface="Verdana"/>
                <a:sym typeface="Verdana"/>
              </a:defRPr>
            </a:lvl2pPr>
            <a:lvl3pPr marL="0" marR="0" lvl="2" indent="0" algn="r" rtl="0">
              <a:spcBef>
                <a:spcPts val="0"/>
              </a:spcBef>
              <a:buNone/>
              <a:defRPr sz="900" b="0" i="0" u="none" strike="noStrike" cap="none">
                <a:solidFill>
                  <a:srgbClr val="888888"/>
                </a:solidFill>
                <a:latin typeface="Verdana"/>
                <a:ea typeface="Verdana"/>
                <a:cs typeface="Verdana"/>
                <a:sym typeface="Verdana"/>
              </a:defRPr>
            </a:lvl3pPr>
            <a:lvl4pPr marL="0" marR="0" lvl="3" indent="0" algn="r" rtl="0">
              <a:spcBef>
                <a:spcPts val="0"/>
              </a:spcBef>
              <a:buNone/>
              <a:defRPr sz="900" b="0" i="0" u="none" strike="noStrike" cap="none">
                <a:solidFill>
                  <a:srgbClr val="888888"/>
                </a:solidFill>
                <a:latin typeface="Verdana"/>
                <a:ea typeface="Verdana"/>
                <a:cs typeface="Verdana"/>
                <a:sym typeface="Verdana"/>
              </a:defRPr>
            </a:lvl4pPr>
            <a:lvl5pPr marL="0" marR="0" lvl="4" indent="0" algn="r" rtl="0">
              <a:spcBef>
                <a:spcPts val="0"/>
              </a:spcBef>
              <a:buNone/>
              <a:defRPr sz="900" b="0" i="0" u="none" strike="noStrike" cap="none">
                <a:solidFill>
                  <a:srgbClr val="888888"/>
                </a:solidFill>
                <a:latin typeface="Verdana"/>
                <a:ea typeface="Verdana"/>
                <a:cs typeface="Verdana"/>
                <a:sym typeface="Verdana"/>
              </a:defRPr>
            </a:lvl5pPr>
            <a:lvl6pPr marL="0" marR="0" lvl="5" indent="0" algn="r" rtl="0">
              <a:spcBef>
                <a:spcPts val="0"/>
              </a:spcBef>
              <a:buNone/>
              <a:defRPr sz="900" b="0" i="0" u="none" strike="noStrike" cap="none">
                <a:solidFill>
                  <a:srgbClr val="888888"/>
                </a:solidFill>
                <a:latin typeface="Verdana"/>
                <a:ea typeface="Verdana"/>
                <a:cs typeface="Verdana"/>
                <a:sym typeface="Verdana"/>
              </a:defRPr>
            </a:lvl6pPr>
            <a:lvl7pPr marL="0" marR="0" lvl="6" indent="0" algn="r" rtl="0">
              <a:spcBef>
                <a:spcPts val="0"/>
              </a:spcBef>
              <a:buNone/>
              <a:defRPr sz="900" b="0" i="0" u="none" strike="noStrike" cap="none">
                <a:solidFill>
                  <a:srgbClr val="888888"/>
                </a:solidFill>
                <a:latin typeface="Verdana"/>
                <a:ea typeface="Verdana"/>
                <a:cs typeface="Verdana"/>
                <a:sym typeface="Verdana"/>
              </a:defRPr>
            </a:lvl7pPr>
            <a:lvl8pPr marL="0" marR="0" lvl="7" indent="0" algn="r" rtl="0">
              <a:spcBef>
                <a:spcPts val="0"/>
              </a:spcBef>
              <a:buNone/>
              <a:defRPr sz="900" b="0" i="0" u="none" strike="noStrike" cap="none">
                <a:solidFill>
                  <a:srgbClr val="888888"/>
                </a:solidFill>
                <a:latin typeface="Verdana"/>
                <a:ea typeface="Verdana"/>
                <a:cs typeface="Verdana"/>
                <a:sym typeface="Verdana"/>
              </a:defRPr>
            </a:lvl8pPr>
            <a:lvl9pPr marL="0" marR="0" lvl="8" indent="0" algn="r" rtl="0">
              <a:spcBef>
                <a:spcPts val="0"/>
              </a:spcBef>
              <a:buNone/>
              <a:defRPr sz="900" b="0" i="0" u="none" strike="noStrike" cap="none">
                <a:solidFill>
                  <a:srgbClr val="888888"/>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
              <a:t>‹#›</a:t>
            </a:fld>
            <a:endParaRPr/>
          </a:p>
        </p:txBody>
      </p:sp>
      <p:sp>
        <p:nvSpPr>
          <p:cNvPr id="55" name="Google Shape;55;p13"/>
          <p:cNvSpPr txBox="1">
            <a:spLocks noGrp="1"/>
          </p:cNvSpPr>
          <p:nvPr>
            <p:ph type="body" idx="1"/>
          </p:nvPr>
        </p:nvSpPr>
        <p:spPr>
          <a:xfrm>
            <a:off x="628650" y="1369219"/>
            <a:ext cx="7886700" cy="3263504"/>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Verdana"/>
                <a:ea typeface="Verdana"/>
                <a:cs typeface="Verdana"/>
                <a:sym typeface="Verdana"/>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Verdana"/>
                <a:ea typeface="Verdana"/>
                <a:cs typeface="Verdana"/>
                <a:sym typeface="Verdana"/>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Verdana"/>
                <a:ea typeface="Verdana"/>
                <a:cs typeface="Verdana"/>
                <a:sym typeface="Verdana"/>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Verdana"/>
                <a:ea typeface="Verdana"/>
                <a:cs typeface="Verdana"/>
                <a:sym typeface="Verdana"/>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9"/>
          <p:cNvSpPr txBox="1">
            <a:spLocks noGrp="1"/>
          </p:cNvSpPr>
          <p:nvPr>
            <p:ph type="ctrTitle"/>
          </p:nvPr>
        </p:nvSpPr>
        <p:spPr>
          <a:xfrm>
            <a:off x="1437670" y="3077048"/>
            <a:ext cx="7085309" cy="636032"/>
          </a:xfrm>
          <a:prstGeom prst="rect">
            <a:avLst/>
          </a:prstGeom>
          <a:noFill/>
          <a:ln>
            <a:noFill/>
          </a:ln>
        </p:spPr>
        <p:txBody>
          <a:bodyPr spcFirstLastPara="1" wrap="square" lIns="68575" tIns="34275" rIns="68575" bIns="34275" anchor="b" anchorCtr="0">
            <a:normAutofit fontScale="90000"/>
          </a:bodyPr>
          <a:lstStyle/>
          <a:p>
            <a:pPr marL="0" lvl="0" indent="0" algn="r" rtl="0">
              <a:lnSpc>
                <a:spcPct val="90000"/>
              </a:lnSpc>
              <a:spcBef>
                <a:spcPts val="0"/>
              </a:spcBef>
              <a:spcAft>
                <a:spcPts val="0"/>
              </a:spcAft>
              <a:buClr>
                <a:srgbClr val="F58220"/>
              </a:buClr>
              <a:buSzPct val="100000"/>
              <a:buFont typeface="Verdana"/>
              <a:buNone/>
            </a:pPr>
            <a:r>
              <a:rPr lang="en"/>
              <a:t>RAPID-FIRE TIPS TO AMPLIFY YOUR EVENT MARKETING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8"/>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Crossover</a:t>
            </a:r>
            <a:endParaRPr/>
          </a:p>
        </p:txBody>
      </p:sp>
      <p:sp>
        <p:nvSpPr>
          <p:cNvPr id="143" name="Google Shape;143;p28"/>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lvl="0" indent="0" algn="ctr" rtl="0">
              <a:spcBef>
                <a:spcPts val="0"/>
              </a:spcBef>
              <a:spcAft>
                <a:spcPts val="0"/>
              </a:spcAft>
              <a:buClr>
                <a:schemeClr val="lt1"/>
              </a:buClr>
              <a:buSzPts val="2100"/>
              <a:buFont typeface="Arial"/>
              <a:buNone/>
            </a:pPr>
            <a:endParaRPr>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9"/>
          <p:cNvSpPr txBox="1">
            <a:spLocks noGrp="1"/>
          </p:cNvSpPr>
          <p:nvPr>
            <p:ph type="title"/>
          </p:nvPr>
        </p:nvSpPr>
        <p:spPr>
          <a:xfrm>
            <a:off x="709332" y="1262501"/>
            <a:ext cx="7886700" cy="7416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Leverage every channel possible</a:t>
            </a:r>
            <a:endParaRPr/>
          </a:p>
        </p:txBody>
      </p:sp>
      <p:sp>
        <p:nvSpPr>
          <p:cNvPr id="149" name="Google Shape;149;p29"/>
          <p:cNvSpPr txBox="1">
            <a:spLocks noGrp="1"/>
          </p:cNvSpPr>
          <p:nvPr>
            <p:ph type="body" idx="1"/>
          </p:nvPr>
        </p:nvSpPr>
        <p:spPr>
          <a:xfrm>
            <a:off x="709332" y="2105445"/>
            <a:ext cx="7886700" cy="2224800"/>
          </a:xfrm>
          <a:prstGeom prst="rect">
            <a:avLst/>
          </a:prstGeom>
        </p:spPr>
        <p:txBody>
          <a:bodyPr spcFirstLastPara="1" wrap="square" lIns="68575" tIns="34275" rIns="68575" bIns="34275" anchor="t" anchorCtr="0">
            <a:normAutofit/>
          </a:bodyPr>
          <a:lstStyle/>
          <a:p>
            <a:pPr marL="457200" lvl="0" indent="-317500" algn="l" rtl="0">
              <a:spcBef>
                <a:spcPts val="800"/>
              </a:spcBef>
              <a:spcAft>
                <a:spcPts val="0"/>
              </a:spcAft>
              <a:buSzPts val="1400"/>
              <a:buChar char="•"/>
            </a:pPr>
            <a:r>
              <a:rPr lang="en"/>
              <a:t>Publications (even if they aren’t yours)</a:t>
            </a:r>
            <a:endParaRPr/>
          </a:p>
          <a:p>
            <a:pPr marL="457200" lvl="0" indent="-317500" algn="l" rtl="0">
              <a:spcBef>
                <a:spcPts val="0"/>
              </a:spcBef>
              <a:spcAft>
                <a:spcPts val="0"/>
              </a:spcAft>
              <a:buSzPts val="1400"/>
              <a:buChar char="•"/>
            </a:pPr>
            <a:r>
              <a:rPr lang="en"/>
              <a:t>Video, video, and more video</a:t>
            </a:r>
            <a:endParaRPr/>
          </a:p>
          <a:p>
            <a:pPr marL="457200" lvl="0" indent="-317500" algn="l" rtl="0">
              <a:spcBef>
                <a:spcPts val="0"/>
              </a:spcBef>
              <a:spcAft>
                <a:spcPts val="0"/>
              </a:spcAft>
              <a:buSzPts val="1400"/>
              <a:buChar char="•"/>
            </a:pPr>
            <a:r>
              <a:rPr lang="en"/>
              <a:t>Launch a NEW channel</a:t>
            </a:r>
            <a:endParaRPr/>
          </a:p>
          <a:p>
            <a:pPr marL="0" lvl="0" indent="0" algn="l" rtl="0">
              <a:spcBef>
                <a:spcPts val="80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0"/>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What’s what?</a:t>
            </a:r>
            <a:endParaRPr/>
          </a:p>
        </p:txBody>
      </p:sp>
      <p:sp>
        <p:nvSpPr>
          <p:cNvPr id="155" name="Google Shape;155;p30"/>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lvl="0" indent="0" algn="ctr" rtl="0">
              <a:spcBef>
                <a:spcPts val="0"/>
              </a:spcBef>
              <a:spcAft>
                <a:spcPts val="0"/>
              </a:spcAft>
              <a:buClr>
                <a:schemeClr val="lt1"/>
              </a:buClr>
              <a:buSzPts val="2100"/>
              <a:buFont typeface="Arial"/>
              <a:buNone/>
            </a:pPr>
            <a:endParaRPr>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1"/>
          <p:cNvSpPr txBox="1">
            <a:spLocks noGrp="1"/>
          </p:cNvSpPr>
          <p:nvPr>
            <p:ph type="title"/>
          </p:nvPr>
        </p:nvSpPr>
        <p:spPr>
          <a:xfrm>
            <a:off x="709332" y="1262501"/>
            <a:ext cx="7886700" cy="7416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Really, content IS king</a:t>
            </a:r>
            <a:endParaRPr/>
          </a:p>
        </p:txBody>
      </p:sp>
      <p:sp>
        <p:nvSpPr>
          <p:cNvPr id="161" name="Google Shape;161;p31"/>
          <p:cNvSpPr txBox="1">
            <a:spLocks noGrp="1"/>
          </p:cNvSpPr>
          <p:nvPr>
            <p:ph type="body" idx="1"/>
          </p:nvPr>
        </p:nvSpPr>
        <p:spPr>
          <a:xfrm>
            <a:off x="709332" y="2105445"/>
            <a:ext cx="7886700" cy="2224800"/>
          </a:xfrm>
          <a:prstGeom prst="rect">
            <a:avLst/>
          </a:prstGeom>
        </p:spPr>
        <p:txBody>
          <a:bodyPr spcFirstLastPara="1" wrap="square" lIns="68575" tIns="34275" rIns="68575" bIns="34275" anchor="t" anchorCtr="0">
            <a:normAutofit fontScale="77500" lnSpcReduction="20000"/>
          </a:bodyPr>
          <a:lstStyle/>
          <a:p>
            <a:pPr marL="457200" lvl="0" indent="-297497" algn="l" rtl="0">
              <a:spcBef>
                <a:spcPts val="800"/>
              </a:spcBef>
              <a:spcAft>
                <a:spcPts val="0"/>
              </a:spcAft>
              <a:buSzPct val="66666"/>
              <a:buChar char="•"/>
            </a:pPr>
            <a:r>
              <a:rPr lang="en"/>
              <a:t>Content categories and identification</a:t>
            </a:r>
            <a:endParaRPr/>
          </a:p>
          <a:p>
            <a:pPr marL="457200" lvl="0" indent="-297497" algn="l" rtl="0">
              <a:spcBef>
                <a:spcPts val="0"/>
              </a:spcBef>
              <a:spcAft>
                <a:spcPts val="0"/>
              </a:spcAft>
              <a:buSzPct val="66666"/>
              <a:buChar char="•"/>
            </a:pPr>
            <a:endParaRPr/>
          </a:p>
          <a:p>
            <a:pPr marL="914400" lvl="1" indent="-297497" algn="l" rtl="0">
              <a:lnSpc>
                <a:spcPct val="100000"/>
              </a:lnSpc>
              <a:spcBef>
                <a:spcPts val="0"/>
              </a:spcBef>
              <a:spcAft>
                <a:spcPts val="0"/>
              </a:spcAft>
              <a:buSzPct val="77777"/>
              <a:buChar char="•"/>
            </a:pPr>
            <a:r>
              <a:rPr lang="en"/>
              <a:t>Case studies and white papers</a:t>
            </a:r>
            <a:endParaRPr/>
          </a:p>
          <a:p>
            <a:pPr marL="914400" lvl="1" indent="-297497" algn="l" rtl="0">
              <a:lnSpc>
                <a:spcPct val="100000"/>
              </a:lnSpc>
              <a:spcBef>
                <a:spcPts val="0"/>
              </a:spcBef>
              <a:spcAft>
                <a:spcPts val="0"/>
              </a:spcAft>
              <a:buSzPct val="77777"/>
              <a:buChar char="•"/>
            </a:pPr>
            <a:r>
              <a:rPr lang="en"/>
              <a:t>Toolkits</a:t>
            </a:r>
            <a:endParaRPr/>
          </a:p>
          <a:p>
            <a:pPr marL="914400" lvl="1" indent="-297497" algn="l" rtl="0">
              <a:lnSpc>
                <a:spcPct val="100000"/>
              </a:lnSpc>
              <a:spcBef>
                <a:spcPts val="0"/>
              </a:spcBef>
              <a:spcAft>
                <a:spcPts val="0"/>
              </a:spcAft>
              <a:buSzPct val="77777"/>
              <a:buChar char="•"/>
            </a:pPr>
            <a:r>
              <a:rPr lang="en"/>
              <a:t>Videos and on demand webinars</a:t>
            </a:r>
            <a:endParaRPr/>
          </a:p>
          <a:p>
            <a:pPr marL="914400" lvl="1" indent="-297497" algn="l" rtl="0">
              <a:lnSpc>
                <a:spcPct val="100000"/>
              </a:lnSpc>
              <a:spcBef>
                <a:spcPts val="0"/>
              </a:spcBef>
              <a:spcAft>
                <a:spcPts val="0"/>
              </a:spcAft>
              <a:buSzPct val="77777"/>
              <a:buChar char="•"/>
            </a:pPr>
            <a:r>
              <a:rPr lang="en"/>
              <a:t>Infographics</a:t>
            </a:r>
            <a:endParaRPr/>
          </a:p>
          <a:p>
            <a:pPr marL="914400" lvl="1" indent="-297497" algn="l" rtl="0">
              <a:lnSpc>
                <a:spcPct val="100000"/>
              </a:lnSpc>
              <a:spcBef>
                <a:spcPts val="0"/>
              </a:spcBef>
              <a:spcAft>
                <a:spcPts val="0"/>
              </a:spcAft>
              <a:buSzPct val="77777"/>
              <a:buChar char="•"/>
            </a:pPr>
            <a:r>
              <a:rPr lang="en"/>
              <a:t>Checklists and guides (these are hot right now)</a:t>
            </a:r>
            <a:endParaRPr/>
          </a:p>
          <a:p>
            <a:pPr marL="914400" lvl="1" indent="-297497" algn="l" rtl="0">
              <a:spcBef>
                <a:spcPts val="0"/>
              </a:spcBef>
              <a:spcAft>
                <a:spcPts val="0"/>
              </a:spcAft>
              <a:buSzPct val="77777"/>
              <a:buChar char="•"/>
            </a:pPr>
            <a:endParaRPr/>
          </a:p>
          <a:p>
            <a:pPr marL="457200" lvl="0" indent="-297497" algn="l" rtl="0">
              <a:spcBef>
                <a:spcPts val="0"/>
              </a:spcBef>
              <a:spcAft>
                <a:spcPts val="0"/>
              </a:spcAft>
              <a:buSzPct val="66666"/>
              <a:buChar char="•"/>
            </a:pPr>
            <a:r>
              <a:rPr lang="en"/>
              <a:t>Content cataloging</a:t>
            </a:r>
            <a:endParaRPr/>
          </a:p>
          <a:p>
            <a:pPr marL="457200" lvl="0" indent="-297497" algn="l" rtl="0">
              <a:spcBef>
                <a:spcPts val="0"/>
              </a:spcBef>
              <a:spcAft>
                <a:spcPts val="0"/>
              </a:spcAft>
              <a:buSzPct val="66666"/>
              <a:buChar char="•"/>
            </a:pPr>
            <a:endParaRPr/>
          </a:p>
          <a:p>
            <a:pPr marL="457200" lvl="0" indent="-297497" algn="l" rtl="0">
              <a:spcBef>
                <a:spcPts val="0"/>
              </a:spcBef>
              <a:spcAft>
                <a:spcPts val="0"/>
              </a:spcAft>
              <a:buSzPct val="66666"/>
              <a:buChar char="•"/>
            </a:pPr>
            <a:r>
              <a:rPr lang="en"/>
              <a:t>Calendar your content</a:t>
            </a:r>
            <a:endParaRPr/>
          </a:p>
          <a:p>
            <a:pPr marL="0" lvl="0" indent="0" algn="l" rtl="0">
              <a:spcBef>
                <a:spcPts val="80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2"/>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Hail to the hybrid</a:t>
            </a:r>
            <a:r>
              <a:rPr lang="en" sz="3300" b="1" i="0" u="none" strike="noStrike" cap="none">
                <a:solidFill>
                  <a:srgbClr val="F58220"/>
                </a:solidFill>
                <a:latin typeface="Verdana"/>
                <a:ea typeface="Verdana"/>
                <a:cs typeface="Verdana"/>
                <a:sym typeface="Verdana"/>
              </a:rPr>
              <a:t>!</a:t>
            </a:r>
            <a:endParaRPr/>
          </a:p>
        </p:txBody>
      </p:sp>
      <p:sp>
        <p:nvSpPr>
          <p:cNvPr id="167" name="Google Shape;167;p32"/>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lt1"/>
              </a:buClr>
              <a:buSzPts val="2100"/>
              <a:buFont typeface="Arial"/>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3"/>
          <p:cNvSpPr txBox="1">
            <a:spLocks noGrp="1"/>
          </p:cNvSpPr>
          <p:nvPr>
            <p:ph type="title"/>
          </p:nvPr>
        </p:nvSpPr>
        <p:spPr>
          <a:xfrm>
            <a:off x="709332" y="1262501"/>
            <a:ext cx="7886700" cy="741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rgbClr val="71459B"/>
              </a:buClr>
              <a:buSzPts val="2400"/>
              <a:buFont typeface="Verdana"/>
              <a:buNone/>
            </a:pPr>
            <a:r>
              <a:rPr lang="en"/>
              <a:t>Hail to the hybrid!</a:t>
            </a:r>
            <a:endParaRPr/>
          </a:p>
        </p:txBody>
      </p:sp>
      <p:sp>
        <p:nvSpPr>
          <p:cNvPr id="173" name="Google Shape;173;p33"/>
          <p:cNvSpPr txBox="1">
            <a:spLocks noGrp="1"/>
          </p:cNvSpPr>
          <p:nvPr>
            <p:ph type="body" idx="1"/>
          </p:nvPr>
        </p:nvSpPr>
        <p:spPr>
          <a:xfrm>
            <a:off x="709332" y="2105445"/>
            <a:ext cx="7886700" cy="2224800"/>
          </a:xfrm>
          <a:prstGeom prst="rect">
            <a:avLst/>
          </a:prstGeom>
          <a:noFill/>
          <a:ln>
            <a:noFill/>
          </a:ln>
        </p:spPr>
        <p:txBody>
          <a:bodyPr spcFirstLastPara="1" wrap="square" lIns="68575" tIns="34275" rIns="68575" bIns="34275" anchor="t" anchorCtr="0">
            <a:normAutofit/>
          </a:bodyPr>
          <a:lstStyle/>
          <a:p>
            <a:pPr marL="457200" lvl="0" indent="-317500" algn="l" rtl="0">
              <a:lnSpc>
                <a:spcPct val="90000"/>
              </a:lnSpc>
              <a:spcBef>
                <a:spcPts val="800"/>
              </a:spcBef>
              <a:spcAft>
                <a:spcPts val="0"/>
              </a:spcAft>
              <a:buSzPts val="1400"/>
              <a:buChar char="•"/>
            </a:pPr>
            <a:r>
              <a:rPr lang="en"/>
              <a:t>Determine best formats for meeting and attendees</a:t>
            </a:r>
            <a:endParaRPr/>
          </a:p>
          <a:p>
            <a:pPr marL="457200" lvl="0" indent="-317500" algn="l" rtl="0">
              <a:lnSpc>
                <a:spcPct val="90000"/>
              </a:lnSpc>
              <a:spcBef>
                <a:spcPts val="0"/>
              </a:spcBef>
              <a:spcAft>
                <a:spcPts val="0"/>
              </a:spcAft>
              <a:buSzPts val="1400"/>
              <a:buChar char="•"/>
            </a:pPr>
            <a:r>
              <a:rPr lang="en"/>
              <a:t>Articulate value of all formats</a:t>
            </a:r>
            <a:endParaRPr/>
          </a:p>
          <a:p>
            <a:pPr marL="457200" lvl="0" indent="-317500" algn="l" rtl="0">
              <a:lnSpc>
                <a:spcPct val="90000"/>
              </a:lnSpc>
              <a:spcBef>
                <a:spcPts val="0"/>
              </a:spcBef>
              <a:spcAft>
                <a:spcPts val="0"/>
              </a:spcAft>
              <a:buSzPts val="1400"/>
              <a:buChar char="•"/>
            </a:pPr>
            <a:r>
              <a:rPr lang="en"/>
              <a:t>Analyze individual considerations</a:t>
            </a:r>
            <a:endParaRPr/>
          </a:p>
          <a:p>
            <a:pPr marL="457200" lvl="0" indent="-317500" algn="l" rtl="0">
              <a:lnSpc>
                <a:spcPct val="90000"/>
              </a:lnSpc>
              <a:spcBef>
                <a:spcPts val="0"/>
              </a:spcBef>
              <a:spcAft>
                <a:spcPts val="0"/>
              </a:spcAft>
              <a:buSzPts val="1400"/>
              <a:buChar char="•"/>
            </a:pPr>
            <a:r>
              <a:rPr lang="en"/>
              <a:t>Integrate elements where possible (e.g. aesthetics/event theme)</a:t>
            </a:r>
            <a:endParaRPr/>
          </a:p>
          <a:p>
            <a:pPr marL="0" lvl="0" indent="0" algn="l" rtl="0">
              <a:lnSpc>
                <a:spcPct val="90000"/>
              </a:lnSpc>
              <a:spcBef>
                <a:spcPts val="800"/>
              </a:spcBef>
              <a:spcAft>
                <a:spcPts val="0"/>
              </a:spcAft>
              <a:buClr>
                <a:schemeClr val="dk1"/>
              </a:buClr>
              <a:buSzPts val="2100"/>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4"/>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Participation please</a:t>
            </a:r>
            <a:r>
              <a:rPr lang="en" sz="3300" b="1" i="0" u="none" strike="noStrike" cap="none">
                <a:solidFill>
                  <a:srgbClr val="F58220"/>
                </a:solidFill>
                <a:latin typeface="Verdana"/>
                <a:ea typeface="Verdana"/>
                <a:cs typeface="Verdana"/>
                <a:sym typeface="Verdana"/>
              </a:rPr>
              <a:t>!</a:t>
            </a:r>
            <a:endParaRPr/>
          </a:p>
        </p:txBody>
      </p:sp>
      <p:sp>
        <p:nvSpPr>
          <p:cNvPr id="179" name="Google Shape;179;p34"/>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lt1"/>
              </a:buClr>
              <a:buSzPts val="2100"/>
              <a:buFont typeface="Arial"/>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5"/>
          <p:cNvSpPr txBox="1">
            <a:spLocks noGrp="1"/>
          </p:cNvSpPr>
          <p:nvPr>
            <p:ph type="title"/>
          </p:nvPr>
        </p:nvSpPr>
        <p:spPr>
          <a:xfrm>
            <a:off x="709332" y="1262501"/>
            <a:ext cx="7886700" cy="741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rgbClr val="71459B"/>
              </a:buClr>
              <a:buSzPts val="2400"/>
              <a:buFont typeface="Verdana"/>
              <a:buNone/>
            </a:pPr>
            <a:r>
              <a:rPr lang="en"/>
              <a:t>Participation please!</a:t>
            </a:r>
            <a:endParaRPr/>
          </a:p>
        </p:txBody>
      </p:sp>
      <p:sp>
        <p:nvSpPr>
          <p:cNvPr id="185" name="Google Shape;185;p35"/>
          <p:cNvSpPr txBox="1">
            <a:spLocks noGrp="1"/>
          </p:cNvSpPr>
          <p:nvPr>
            <p:ph type="body" idx="1"/>
          </p:nvPr>
        </p:nvSpPr>
        <p:spPr>
          <a:xfrm>
            <a:off x="709332" y="2105445"/>
            <a:ext cx="7886700" cy="2224800"/>
          </a:xfrm>
          <a:prstGeom prst="rect">
            <a:avLst/>
          </a:prstGeom>
          <a:noFill/>
          <a:ln>
            <a:noFill/>
          </a:ln>
        </p:spPr>
        <p:txBody>
          <a:bodyPr spcFirstLastPara="1" wrap="square" lIns="68575" tIns="34275" rIns="68575" bIns="34275" anchor="t" anchorCtr="0">
            <a:normAutofit/>
          </a:bodyPr>
          <a:lstStyle/>
          <a:p>
            <a:pPr marL="457200" lvl="0" indent="-317500" algn="l" rtl="0">
              <a:lnSpc>
                <a:spcPct val="90000"/>
              </a:lnSpc>
              <a:spcBef>
                <a:spcPts val="800"/>
              </a:spcBef>
              <a:spcAft>
                <a:spcPts val="0"/>
              </a:spcAft>
              <a:buSzPts val="1400"/>
              <a:buChar char="•"/>
            </a:pPr>
            <a:r>
              <a:rPr lang="en"/>
              <a:t>Create experiences where possible</a:t>
            </a:r>
            <a:endParaRPr/>
          </a:p>
          <a:p>
            <a:pPr marL="457200" lvl="0" indent="-317500" algn="l" rtl="0">
              <a:lnSpc>
                <a:spcPct val="90000"/>
              </a:lnSpc>
              <a:spcBef>
                <a:spcPts val="0"/>
              </a:spcBef>
              <a:spcAft>
                <a:spcPts val="0"/>
              </a:spcAft>
              <a:buSzPts val="1400"/>
              <a:buChar char="•"/>
            </a:pPr>
            <a:r>
              <a:rPr lang="en"/>
              <a:t>Consider all your touchpoints</a:t>
            </a:r>
            <a:endParaRPr/>
          </a:p>
          <a:p>
            <a:pPr marL="457200" lvl="0" indent="-317500" algn="l" rtl="0">
              <a:lnSpc>
                <a:spcPct val="90000"/>
              </a:lnSpc>
              <a:spcBef>
                <a:spcPts val="0"/>
              </a:spcBef>
              <a:spcAft>
                <a:spcPts val="0"/>
              </a:spcAft>
              <a:buSzPts val="1400"/>
              <a:buChar char="•"/>
            </a:pPr>
            <a:r>
              <a:rPr lang="en"/>
              <a:t>Include all your audiences</a:t>
            </a:r>
            <a:endParaRPr/>
          </a:p>
          <a:p>
            <a:pPr marL="0" lvl="0" indent="0" algn="l" rtl="0">
              <a:lnSpc>
                <a:spcPct val="90000"/>
              </a:lnSpc>
              <a:spcBef>
                <a:spcPts val="800"/>
              </a:spcBef>
              <a:spcAft>
                <a:spcPts val="0"/>
              </a:spcAft>
              <a:buClr>
                <a:schemeClr val="dk1"/>
              </a:buClr>
              <a:buSzPts val="2100"/>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6"/>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All hands on deck</a:t>
            </a:r>
            <a:r>
              <a:rPr lang="en" sz="3300" b="1" i="0" u="none" strike="noStrike" cap="none">
                <a:solidFill>
                  <a:srgbClr val="F58220"/>
                </a:solidFill>
                <a:latin typeface="Verdana"/>
                <a:ea typeface="Verdana"/>
                <a:cs typeface="Verdana"/>
                <a:sym typeface="Verdana"/>
              </a:rPr>
              <a:t>!</a:t>
            </a:r>
            <a:endParaRPr/>
          </a:p>
        </p:txBody>
      </p:sp>
      <p:sp>
        <p:nvSpPr>
          <p:cNvPr id="191" name="Google Shape;191;p36"/>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lt1"/>
              </a:buClr>
              <a:buSzPts val="2100"/>
              <a:buFont typeface="Arial"/>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7"/>
          <p:cNvSpPr txBox="1">
            <a:spLocks noGrp="1"/>
          </p:cNvSpPr>
          <p:nvPr>
            <p:ph type="title"/>
          </p:nvPr>
        </p:nvSpPr>
        <p:spPr>
          <a:xfrm>
            <a:off x="709332" y="1262501"/>
            <a:ext cx="7886700" cy="741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rgbClr val="71459B"/>
              </a:buClr>
              <a:buSzPts val="2400"/>
              <a:buFont typeface="Verdana"/>
              <a:buNone/>
            </a:pPr>
            <a:r>
              <a:rPr lang="en"/>
              <a:t>All hands on deck!</a:t>
            </a:r>
            <a:endParaRPr/>
          </a:p>
        </p:txBody>
      </p:sp>
      <p:sp>
        <p:nvSpPr>
          <p:cNvPr id="197" name="Google Shape;197;p37"/>
          <p:cNvSpPr txBox="1">
            <a:spLocks noGrp="1"/>
          </p:cNvSpPr>
          <p:nvPr>
            <p:ph type="body" idx="1"/>
          </p:nvPr>
        </p:nvSpPr>
        <p:spPr>
          <a:xfrm>
            <a:off x="709332" y="2105445"/>
            <a:ext cx="7886700" cy="2224800"/>
          </a:xfrm>
          <a:prstGeom prst="rect">
            <a:avLst/>
          </a:prstGeom>
          <a:noFill/>
          <a:ln>
            <a:noFill/>
          </a:ln>
        </p:spPr>
        <p:txBody>
          <a:bodyPr spcFirstLastPara="1" wrap="square" lIns="68575" tIns="34275" rIns="68575" bIns="34275" anchor="t" anchorCtr="0">
            <a:normAutofit/>
          </a:bodyPr>
          <a:lstStyle/>
          <a:p>
            <a:pPr marL="457200" lvl="0" indent="-317500" algn="l" rtl="0">
              <a:lnSpc>
                <a:spcPct val="90000"/>
              </a:lnSpc>
              <a:spcBef>
                <a:spcPts val="800"/>
              </a:spcBef>
              <a:spcAft>
                <a:spcPts val="0"/>
              </a:spcAft>
              <a:buSzPts val="1400"/>
              <a:buChar char="•"/>
            </a:pPr>
            <a:r>
              <a:rPr lang="en"/>
              <a:t>Involve everyone in spreading the word</a:t>
            </a:r>
            <a:endParaRPr/>
          </a:p>
          <a:p>
            <a:pPr marL="457200" lvl="0" indent="-317500" algn="l" rtl="0">
              <a:lnSpc>
                <a:spcPct val="90000"/>
              </a:lnSpc>
              <a:spcBef>
                <a:spcPts val="0"/>
              </a:spcBef>
              <a:spcAft>
                <a:spcPts val="0"/>
              </a:spcAft>
              <a:buSzPts val="1400"/>
              <a:buChar char="•"/>
            </a:pPr>
            <a:r>
              <a:rPr lang="en"/>
              <a:t>Stakeholders include attendee segments, speakers, staff, sponsors, vendors, etc.</a:t>
            </a:r>
            <a:endParaRPr/>
          </a:p>
          <a:p>
            <a:pPr marL="457200" lvl="0" indent="-317500" algn="l" rtl="0">
              <a:lnSpc>
                <a:spcPct val="90000"/>
              </a:lnSpc>
              <a:spcBef>
                <a:spcPts val="0"/>
              </a:spcBef>
              <a:spcAft>
                <a:spcPts val="0"/>
              </a:spcAft>
              <a:buSzPts val="1400"/>
              <a:buChar char="•"/>
            </a:pPr>
            <a:r>
              <a:rPr lang="en"/>
              <a:t>Utilize your various communication channels</a:t>
            </a:r>
            <a:endParaRPr/>
          </a:p>
          <a:p>
            <a:pPr marL="0" lvl="0" indent="0" algn="l" rtl="0">
              <a:lnSpc>
                <a:spcPct val="90000"/>
              </a:lnSpc>
              <a:spcBef>
                <a:spcPts val="800"/>
              </a:spcBef>
              <a:spcAft>
                <a:spcPts val="0"/>
              </a:spcAft>
              <a:buClr>
                <a:schemeClr val="dk1"/>
              </a:buClr>
              <a:buSzPts val="21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0"/>
          <p:cNvSpPr txBox="1"/>
          <p:nvPr/>
        </p:nvSpPr>
        <p:spPr>
          <a:xfrm>
            <a:off x="4997275" y="2831700"/>
            <a:ext cx="2847600" cy="1305300"/>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chemeClr val="lt1"/>
              </a:buClr>
              <a:buSzPts val="1500"/>
              <a:buFont typeface="Arial"/>
              <a:buNone/>
            </a:pPr>
            <a:r>
              <a:rPr lang="en" sz="1500" b="1">
                <a:solidFill>
                  <a:schemeClr val="lt1"/>
                </a:solidFill>
                <a:latin typeface="Verdana"/>
                <a:ea typeface="Verdana"/>
                <a:cs typeface="Verdana"/>
                <a:sym typeface="Verdana"/>
              </a:rPr>
              <a:t>Jemilah Senter</a:t>
            </a:r>
            <a:endParaRPr sz="1100"/>
          </a:p>
          <a:p>
            <a:pPr marL="0" marR="0" lvl="0" indent="0" algn="ctr" rtl="0">
              <a:lnSpc>
                <a:spcPct val="100000"/>
              </a:lnSpc>
              <a:spcBef>
                <a:spcPts val="800"/>
              </a:spcBef>
              <a:spcAft>
                <a:spcPts val="0"/>
              </a:spcAft>
              <a:buClr>
                <a:schemeClr val="lt1"/>
              </a:buClr>
              <a:buSzPts val="1500"/>
              <a:buFont typeface="Arial"/>
              <a:buNone/>
            </a:pPr>
            <a:r>
              <a:rPr lang="en" sz="1500">
                <a:solidFill>
                  <a:schemeClr val="lt1"/>
                </a:solidFill>
                <a:latin typeface="Verdana"/>
                <a:ea typeface="Verdana"/>
                <a:cs typeface="Verdana"/>
                <a:sym typeface="Verdana"/>
              </a:rPr>
              <a:t>MCI USA</a:t>
            </a:r>
            <a:endParaRPr sz="1500">
              <a:solidFill>
                <a:schemeClr val="lt1"/>
              </a:solidFill>
              <a:latin typeface="Verdana"/>
              <a:ea typeface="Verdana"/>
              <a:cs typeface="Verdana"/>
              <a:sym typeface="Verdana"/>
            </a:endParaRPr>
          </a:p>
          <a:p>
            <a:pPr marL="0" marR="0" lvl="0" indent="0" algn="ctr" rtl="0">
              <a:lnSpc>
                <a:spcPct val="100000"/>
              </a:lnSpc>
              <a:spcBef>
                <a:spcPts val="800"/>
              </a:spcBef>
              <a:spcAft>
                <a:spcPts val="0"/>
              </a:spcAft>
              <a:buClr>
                <a:schemeClr val="lt1"/>
              </a:buClr>
              <a:buSzPts val="1500"/>
              <a:buFont typeface="Arial"/>
              <a:buNone/>
            </a:pPr>
            <a:r>
              <a:rPr lang="en" sz="1200">
                <a:solidFill>
                  <a:schemeClr val="lt1"/>
                </a:solidFill>
                <a:latin typeface="Verdana"/>
                <a:ea typeface="Verdana"/>
                <a:cs typeface="Verdana"/>
                <a:sym typeface="Verdana"/>
              </a:rPr>
              <a:t>linkedin.com/in/jemilahsenter/</a:t>
            </a:r>
            <a:endParaRPr sz="800"/>
          </a:p>
          <a:p>
            <a:pPr marL="0" marR="0" lvl="0" indent="0" algn="ctr" rtl="0">
              <a:lnSpc>
                <a:spcPct val="100000"/>
              </a:lnSpc>
              <a:spcBef>
                <a:spcPts val="800"/>
              </a:spcBef>
              <a:spcAft>
                <a:spcPts val="0"/>
              </a:spcAft>
              <a:buClr>
                <a:schemeClr val="lt1"/>
              </a:buClr>
              <a:buSzPts val="1500"/>
              <a:buFont typeface="Arial"/>
              <a:buNone/>
            </a:pPr>
            <a:endParaRPr sz="1500" b="0" i="0" u="none" strike="noStrike" cap="none">
              <a:solidFill>
                <a:schemeClr val="lt1"/>
              </a:solidFill>
              <a:latin typeface="Verdana"/>
              <a:ea typeface="Verdana"/>
              <a:cs typeface="Verdana"/>
              <a:sym typeface="Verdana"/>
            </a:endParaRPr>
          </a:p>
          <a:p>
            <a:pPr marL="0" marR="0" lvl="0" indent="0" algn="ctr" rtl="0">
              <a:lnSpc>
                <a:spcPct val="100000"/>
              </a:lnSpc>
              <a:spcBef>
                <a:spcPts val="800"/>
              </a:spcBef>
              <a:spcAft>
                <a:spcPts val="0"/>
              </a:spcAft>
              <a:buClr>
                <a:schemeClr val="lt1"/>
              </a:buClr>
              <a:buSzPts val="1500"/>
              <a:buFont typeface="Arial"/>
              <a:buNone/>
            </a:pPr>
            <a:endParaRPr sz="1500" b="0" i="0" u="none" strike="noStrike" cap="none">
              <a:solidFill>
                <a:schemeClr val="lt1"/>
              </a:solidFill>
              <a:latin typeface="Verdana"/>
              <a:ea typeface="Verdana"/>
              <a:cs typeface="Verdana"/>
              <a:sym typeface="Verdana"/>
            </a:endParaRPr>
          </a:p>
        </p:txBody>
      </p:sp>
      <p:sp>
        <p:nvSpPr>
          <p:cNvPr id="90" name="Google Shape;90;p20"/>
          <p:cNvSpPr txBox="1"/>
          <p:nvPr/>
        </p:nvSpPr>
        <p:spPr>
          <a:xfrm>
            <a:off x="1806950" y="2831700"/>
            <a:ext cx="3260700" cy="1305300"/>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chemeClr val="lt1"/>
              </a:buClr>
              <a:buSzPts val="1500"/>
              <a:buFont typeface="Arial"/>
              <a:buNone/>
            </a:pPr>
            <a:r>
              <a:rPr lang="en" sz="1500" b="1">
                <a:solidFill>
                  <a:schemeClr val="lt1"/>
                </a:solidFill>
                <a:latin typeface="Verdana"/>
                <a:ea typeface="Verdana"/>
                <a:cs typeface="Verdana"/>
                <a:sym typeface="Verdana"/>
              </a:rPr>
              <a:t>Veronica Purvis, MSM, CAE</a:t>
            </a:r>
            <a:endParaRPr sz="1100"/>
          </a:p>
          <a:p>
            <a:pPr marL="0" marR="0" lvl="0" indent="0" algn="ctr" rtl="0">
              <a:lnSpc>
                <a:spcPct val="100000"/>
              </a:lnSpc>
              <a:spcBef>
                <a:spcPts val="800"/>
              </a:spcBef>
              <a:spcAft>
                <a:spcPts val="0"/>
              </a:spcAft>
              <a:buClr>
                <a:schemeClr val="lt1"/>
              </a:buClr>
              <a:buSzPts val="1500"/>
              <a:buFont typeface="Arial"/>
              <a:buNone/>
            </a:pPr>
            <a:r>
              <a:rPr lang="en" sz="1500">
                <a:solidFill>
                  <a:schemeClr val="lt1"/>
                </a:solidFill>
                <a:latin typeface="Verdana"/>
                <a:ea typeface="Verdana"/>
                <a:cs typeface="Verdana"/>
                <a:sym typeface="Verdana"/>
              </a:rPr>
              <a:t>Journalism Education Association (JEA)</a:t>
            </a:r>
            <a:endParaRPr sz="1500">
              <a:solidFill>
                <a:schemeClr val="lt1"/>
              </a:solidFill>
              <a:latin typeface="Verdana"/>
              <a:ea typeface="Verdana"/>
              <a:cs typeface="Verdana"/>
              <a:sym typeface="Verdana"/>
            </a:endParaRPr>
          </a:p>
          <a:p>
            <a:pPr marL="0" marR="0" lvl="0" indent="0" algn="ctr" rtl="0">
              <a:lnSpc>
                <a:spcPct val="100000"/>
              </a:lnSpc>
              <a:spcBef>
                <a:spcPts val="800"/>
              </a:spcBef>
              <a:spcAft>
                <a:spcPts val="0"/>
              </a:spcAft>
              <a:buClr>
                <a:schemeClr val="lt1"/>
              </a:buClr>
              <a:buSzPts val="1500"/>
              <a:buFont typeface="Arial"/>
              <a:buNone/>
            </a:pPr>
            <a:r>
              <a:rPr lang="en" sz="1200">
                <a:solidFill>
                  <a:schemeClr val="lt1"/>
                </a:solidFill>
                <a:latin typeface="Verdana"/>
                <a:ea typeface="Verdana"/>
                <a:cs typeface="Verdana"/>
                <a:sym typeface="Verdana"/>
              </a:rPr>
              <a:t>linkedin.com/in/veronicathpurivs</a:t>
            </a:r>
            <a:endParaRPr sz="1200">
              <a:solidFill>
                <a:schemeClr val="lt1"/>
              </a:solidFill>
              <a:latin typeface="Verdana"/>
              <a:ea typeface="Verdana"/>
              <a:cs typeface="Verdana"/>
              <a:sym typeface="Verdana"/>
            </a:endParaRPr>
          </a:p>
          <a:p>
            <a:pPr marL="0" marR="0" lvl="0" indent="0" algn="ctr" rtl="0">
              <a:lnSpc>
                <a:spcPct val="100000"/>
              </a:lnSpc>
              <a:spcBef>
                <a:spcPts val="800"/>
              </a:spcBef>
              <a:spcAft>
                <a:spcPts val="0"/>
              </a:spcAft>
              <a:buClr>
                <a:schemeClr val="lt1"/>
              </a:buClr>
              <a:buSzPts val="1500"/>
              <a:buFont typeface="Arial"/>
              <a:buNone/>
            </a:pPr>
            <a:endParaRPr sz="1500" b="0" i="0" u="none" strike="noStrike" cap="none">
              <a:solidFill>
                <a:schemeClr val="lt1"/>
              </a:solidFill>
              <a:latin typeface="Verdana"/>
              <a:ea typeface="Verdana"/>
              <a:cs typeface="Verdana"/>
              <a:sym typeface="Verdana"/>
            </a:endParaRPr>
          </a:p>
          <a:p>
            <a:pPr marL="0" marR="0" lvl="0" indent="0" algn="ctr" rtl="0">
              <a:lnSpc>
                <a:spcPct val="100000"/>
              </a:lnSpc>
              <a:spcBef>
                <a:spcPts val="800"/>
              </a:spcBef>
              <a:spcAft>
                <a:spcPts val="0"/>
              </a:spcAft>
              <a:buClr>
                <a:schemeClr val="lt1"/>
              </a:buClr>
              <a:buSzPts val="1500"/>
              <a:buFont typeface="Arial"/>
              <a:buNone/>
            </a:pPr>
            <a:endParaRPr sz="1500" b="0" i="0" u="none" strike="noStrike" cap="none">
              <a:solidFill>
                <a:schemeClr val="lt1"/>
              </a:solidFill>
              <a:latin typeface="Verdana"/>
              <a:ea typeface="Verdana"/>
              <a:cs typeface="Verdana"/>
              <a:sym typeface="Verdana"/>
            </a:endParaRPr>
          </a:p>
        </p:txBody>
      </p:sp>
      <p:pic>
        <p:nvPicPr>
          <p:cNvPr id="91" name="Google Shape;91;p20"/>
          <p:cNvPicPr preferRelativeResize="0"/>
          <p:nvPr/>
        </p:nvPicPr>
        <p:blipFill>
          <a:blip r:embed="rId3">
            <a:alphaModFix/>
          </a:blip>
          <a:stretch>
            <a:fillRect/>
          </a:stretch>
        </p:blipFill>
        <p:spPr>
          <a:xfrm>
            <a:off x="2703025" y="1249775"/>
            <a:ext cx="1468550" cy="1468550"/>
          </a:xfrm>
          <a:prstGeom prst="rect">
            <a:avLst/>
          </a:prstGeom>
          <a:noFill/>
          <a:ln w="12700" cap="flat" cmpd="sng">
            <a:solidFill>
              <a:srgbClr val="5CB8E1"/>
            </a:solidFill>
            <a:prstDash val="solid"/>
            <a:miter lim="8000"/>
            <a:headEnd type="none" w="sm" len="sm"/>
            <a:tailEnd type="none" w="sm" len="sm"/>
          </a:ln>
        </p:spPr>
      </p:pic>
      <p:pic>
        <p:nvPicPr>
          <p:cNvPr id="92" name="Google Shape;92;p20"/>
          <p:cNvPicPr preferRelativeResize="0"/>
          <p:nvPr/>
        </p:nvPicPr>
        <p:blipFill>
          <a:blip r:embed="rId4">
            <a:alphaModFix/>
          </a:blip>
          <a:stretch>
            <a:fillRect/>
          </a:stretch>
        </p:blipFill>
        <p:spPr>
          <a:xfrm>
            <a:off x="5652675" y="1249775"/>
            <a:ext cx="1363300" cy="1468550"/>
          </a:xfrm>
          <a:prstGeom prst="rect">
            <a:avLst/>
          </a:prstGeom>
          <a:noFill/>
          <a:ln w="9525" cap="flat" cmpd="sng">
            <a:solidFill>
              <a:srgbClr val="5CB8E1"/>
            </a:solidFill>
            <a:prstDash val="solid"/>
            <a:round/>
            <a:headEnd type="none" w="sm" len="sm"/>
            <a:tailEnd type="none" w="sm" len="sm"/>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8"/>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Keep it going</a:t>
            </a:r>
            <a:r>
              <a:rPr lang="en" sz="3300" b="1" i="0" u="none" strike="noStrike" cap="none">
                <a:solidFill>
                  <a:srgbClr val="F58220"/>
                </a:solidFill>
                <a:latin typeface="Verdana"/>
                <a:ea typeface="Verdana"/>
                <a:cs typeface="Verdana"/>
                <a:sym typeface="Verdana"/>
              </a:rPr>
              <a:t>!</a:t>
            </a:r>
            <a:endParaRPr/>
          </a:p>
        </p:txBody>
      </p:sp>
      <p:sp>
        <p:nvSpPr>
          <p:cNvPr id="203" name="Google Shape;203;p38"/>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lt1"/>
              </a:buClr>
              <a:buSzPts val="2100"/>
              <a:buFont typeface="Arial"/>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9"/>
          <p:cNvSpPr txBox="1">
            <a:spLocks noGrp="1"/>
          </p:cNvSpPr>
          <p:nvPr>
            <p:ph type="title"/>
          </p:nvPr>
        </p:nvSpPr>
        <p:spPr>
          <a:xfrm>
            <a:off x="709332" y="1262501"/>
            <a:ext cx="7886700" cy="741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rgbClr val="71459B"/>
              </a:buClr>
              <a:buSzPts val="2400"/>
              <a:buFont typeface="Verdana"/>
              <a:buNone/>
            </a:pPr>
            <a:r>
              <a:rPr lang="en"/>
              <a:t>Keep it going!</a:t>
            </a:r>
            <a:endParaRPr/>
          </a:p>
        </p:txBody>
      </p:sp>
      <p:sp>
        <p:nvSpPr>
          <p:cNvPr id="209" name="Google Shape;209;p39"/>
          <p:cNvSpPr txBox="1">
            <a:spLocks noGrp="1"/>
          </p:cNvSpPr>
          <p:nvPr>
            <p:ph type="body" idx="1"/>
          </p:nvPr>
        </p:nvSpPr>
        <p:spPr>
          <a:xfrm>
            <a:off x="709332" y="2105445"/>
            <a:ext cx="7886700" cy="2224800"/>
          </a:xfrm>
          <a:prstGeom prst="rect">
            <a:avLst/>
          </a:prstGeom>
          <a:noFill/>
          <a:ln>
            <a:noFill/>
          </a:ln>
        </p:spPr>
        <p:txBody>
          <a:bodyPr spcFirstLastPara="1" wrap="square" lIns="68575" tIns="34275" rIns="68575" bIns="34275" anchor="t" anchorCtr="0">
            <a:normAutofit lnSpcReduction="10000"/>
          </a:bodyPr>
          <a:lstStyle/>
          <a:p>
            <a:pPr marL="457200" lvl="0" indent="-317500" algn="l" rtl="0">
              <a:lnSpc>
                <a:spcPct val="90000"/>
              </a:lnSpc>
              <a:spcBef>
                <a:spcPts val="800"/>
              </a:spcBef>
              <a:spcAft>
                <a:spcPts val="0"/>
              </a:spcAft>
              <a:buSzPts val="1400"/>
              <a:buChar char="•"/>
            </a:pPr>
            <a:r>
              <a:rPr lang="en"/>
              <a:t>Extend the life with a post-event strategy</a:t>
            </a:r>
            <a:endParaRPr/>
          </a:p>
          <a:p>
            <a:pPr marL="457200" lvl="0" indent="-317500" algn="l" rtl="0">
              <a:lnSpc>
                <a:spcPct val="90000"/>
              </a:lnSpc>
              <a:spcBef>
                <a:spcPts val="0"/>
              </a:spcBef>
              <a:spcAft>
                <a:spcPts val="0"/>
              </a:spcAft>
              <a:buSzPts val="1400"/>
              <a:buChar char="•"/>
            </a:pPr>
            <a:r>
              <a:rPr lang="en"/>
              <a:t>Approach it similarly to the event marketing planning including having audience and metric goals</a:t>
            </a:r>
            <a:endParaRPr/>
          </a:p>
          <a:p>
            <a:pPr marL="457200" lvl="0" indent="-317500" algn="l" rtl="0">
              <a:lnSpc>
                <a:spcPct val="90000"/>
              </a:lnSpc>
              <a:spcBef>
                <a:spcPts val="0"/>
              </a:spcBef>
              <a:spcAft>
                <a:spcPts val="0"/>
              </a:spcAft>
              <a:buSzPts val="1400"/>
              <a:buChar char="•"/>
            </a:pPr>
            <a:r>
              <a:rPr lang="en"/>
              <a:t>Use the post-event marketing to continue to recruit potential members and other stakeholders</a:t>
            </a:r>
            <a:endParaRPr/>
          </a:p>
          <a:p>
            <a:pPr marL="457200" lvl="0" indent="-317500" algn="l" rtl="0">
              <a:lnSpc>
                <a:spcPct val="90000"/>
              </a:lnSpc>
              <a:spcBef>
                <a:spcPts val="0"/>
              </a:spcBef>
              <a:spcAft>
                <a:spcPts val="0"/>
              </a:spcAft>
              <a:buSzPts val="1400"/>
              <a:buChar char="•"/>
            </a:pPr>
            <a:r>
              <a:rPr lang="en"/>
              <a:t>Start promoting the next event with your post-event marketing messaging as well</a:t>
            </a:r>
            <a:endParaRPr/>
          </a:p>
          <a:p>
            <a:pPr marL="0" lvl="0" indent="0" algn="l" rtl="0">
              <a:lnSpc>
                <a:spcPct val="90000"/>
              </a:lnSpc>
              <a:spcBef>
                <a:spcPts val="800"/>
              </a:spcBef>
              <a:spcAft>
                <a:spcPts val="0"/>
              </a:spcAft>
              <a:buClr>
                <a:schemeClr val="dk1"/>
              </a:buClr>
              <a:buSzPts val="2100"/>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40"/>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Ask the audience</a:t>
            </a:r>
            <a:r>
              <a:rPr lang="en" sz="3300" b="1" i="0" u="none" strike="noStrike" cap="none">
                <a:solidFill>
                  <a:srgbClr val="F58220"/>
                </a:solidFill>
                <a:latin typeface="Verdana"/>
                <a:ea typeface="Verdana"/>
                <a:cs typeface="Verdana"/>
                <a:sym typeface="Verdana"/>
              </a:rPr>
              <a:t>!</a:t>
            </a:r>
            <a:endParaRPr/>
          </a:p>
        </p:txBody>
      </p:sp>
      <p:sp>
        <p:nvSpPr>
          <p:cNvPr id="215" name="Google Shape;215;p40"/>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lt1"/>
              </a:buClr>
              <a:buSzPts val="2100"/>
              <a:buFont typeface="Arial"/>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1"/>
          <p:cNvSpPr txBox="1">
            <a:spLocks noGrp="1"/>
          </p:cNvSpPr>
          <p:nvPr>
            <p:ph type="title"/>
          </p:nvPr>
        </p:nvSpPr>
        <p:spPr>
          <a:xfrm>
            <a:off x="709332" y="1262501"/>
            <a:ext cx="7886700" cy="741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rgbClr val="71459B"/>
              </a:buClr>
              <a:buSzPts val="2400"/>
              <a:buFont typeface="Verdana"/>
              <a:buNone/>
            </a:pPr>
            <a:r>
              <a:rPr lang="en"/>
              <a:t>Ask the audience!</a:t>
            </a:r>
            <a:endParaRPr/>
          </a:p>
        </p:txBody>
      </p:sp>
      <p:sp>
        <p:nvSpPr>
          <p:cNvPr id="221" name="Google Shape;221;p41"/>
          <p:cNvSpPr txBox="1">
            <a:spLocks noGrp="1"/>
          </p:cNvSpPr>
          <p:nvPr>
            <p:ph type="body" idx="1"/>
          </p:nvPr>
        </p:nvSpPr>
        <p:spPr>
          <a:xfrm>
            <a:off x="709332" y="2105445"/>
            <a:ext cx="7886700" cy="2224800"/>
          </a:xfrm>
          <a:prstGeom prst="rect">
            <a:avLst/>
          </a:prstGeom>
          <a:noFill/>
          <a:ln>
            <a:noFill/>
          </a:ln>
        </p:spPr>
        <p:txBody>
          <a:bodyPr spcFirstLastPara="1" wrap="square" lIns="68575" tIns="34275" rIns="68575" bIns="34275" anchor="t" anchorCtr="0">
            <a:normAutofit/>
          </a:bodyPr>
          <a:lstStyle/>
          <a:p>
            <a:pPr marL="457200" lvl="0" indent="-317500" algn="l" rtl="0">
              <a:lnSpc>
                <a:spcPct val="90000"/>
              </a:lnSpc>
              <a:spcBef>
                <a:spcPts val="800"/>
              </a:spcBef>
              <a:spcAft>
                <a:spcPts val="0"/>
              </a:spcAft>
              <a:buSzPts val="1400"/>
              <a:buChar char="•"/>
            </a:pPr>
            <a:r>
              <a:rPr lang="en"/>
              <a:t>Any other engagement strategies and ideas you want to share</a:t>
            </a:r>
            <a:endParaRPr/>
          </a:p>
          <a:p>
            <a:pPr marL="457200" lvl="0" indent="-317500" algn="l" rtl="0">
              <a:lnSpc>
                <a:spcPct val="90000"/>
              </a:lnSpc>
              <a:spcBef>
                <a:spcPts val="0"/>
              </a:spcBef>
              <a:spcAft>
                <a:spcPts val="0"/>
              </a:spcAft>
              <a:buSzPts val="1400"/>
              <a:buChar char="•"/>
            </a:pPr>
            <a:r>
              <a:rPr lang="en"/>
              <a:t>What has worked well</a:t>
            </a:r>
            <a:endParaRPr/>
          </a:p>
          <a:p>
            <a:pPr marL="457200" lvl="0" indent="-317500" algn="l" rtl="0">
              <a:lnSpc>
                <a:spcPct val="90000"/>
              </a:lnSpc>
              <a:spcBef>
                <a:spcPts val="0"/>
              </a:spcBef>
              <a:spcAft>
                <a:spcPts val="0"/>
              </a:spcAft>
              <a:buSzPts val="1400"/>
              <a:buChar char="•"/>
            </a:pPr>
            <a:r>
              <a:rPr lang="en"/>
              <a:t>What hasn’t worked as well</a:t>
            </a:r>
            <a:endParaRPr/>
          </a:p>
          <a:p>
            <a:pPr marL="457200" lvl="0" indent="-317500" algn="l" rtl="0">
              <a:lnSpc>
                <a:spcPct val="90000"/>
              </a:lnSpc>
              <a:spcBef>
                <a:spcPts val="0"/>
              </a:spcBef>
              <a:spcAft>
                <a:spcPts val="0"/>
              </a:spcAft>
              <a:buSzPts val="1400"/>
              <a:buChar char="•"/>
            </a:pPr>
            <a:r>
              <a:rPr lang="en"/>
              <a:t>What are you looking forward to trying</a:t>
            </a:r>
            <a:endParaRPr/>
          </a:p>
          <a:p>
            <a:pPr marL="0" lvl="0" indent="0" algn="l" rtl="0">
              <a:lnSpc>
                <a:spcPct val="90000"/>
              </a:lnSpc>
              <a:spcBef>
                <a:spcPts val="800"/>
              </a:spcBef>
              <a:spcAft>
                <a:spcPts val="0"/>
              </a:spcAft>
              <a:buClr>
                <a:schemeClr val="dk1"/>
              </a:buClr>
              <a:buSzPts val="2100"/>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2"/>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Summary &amp; Q&amp;A </a:t>
            </a:r>
            <a:r>
              <a:rPr lang="en" sz="3300" b="1" i="0" u="none" strike="noStrike" cap="none">
                <a:solidFill>
                  <a:srgbClr val="F58220"/>
                </a:solidFill>
                <a:latin typeface="Verdana"/>
                <a:ea typeface="Verdana"/>
                <a:cs typeface="Verdana"/>
                <a:sym typeface="Verdana"/>
              </a:rPr>
              <a:t>!</a:t>
            </a:r>
            <a:endParaRPr/>
          </a:p>
        </p:txBody>
      </p:sp>
      <p:sp>
        <p:nvSpPr>
          <p:cNvPr id="227" name="Google Shape;227;p42"/>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marR="0" lvl="0" indent="0" algn="ctr" rtl="0">
              <a:lnSpc>
                <a:spcPct val="90000"/>
              </a:lnSpc>
              <a:spcBef>
                <a:spcPts val="0"/>
              </a:spcBef>
              <a:spcAft>
                <a:spcPts val="0"/>
              </a:spcAft>
              <a:buClr>
                <a:schemeClr val="lt1"/>
              </a:buClr>
              <a:buSzPts val="2100"/>
              <a:buFont typeface="Arial"/>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3"/>
          <p:cNvSpPr txBox="1">
            <a:spLocks noGrp="1"/>
          </p:cNvSpPr>
          <p:nvPr>
            <p:ph type="title"/>
          </p:nvPr>
        </p:nvSpPr>
        <p:spPr>
          <a:xfrm>
            <a:off x="709332" y="1262501"/>
            <a:ext cx="7886700" cy="741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rgbClr val="71459B"/>
              </a:buClr>
              <a:buSzPts val="2400"/>
              <a:buFont typeface="Verdana"/>
              <a:buNone/>
            </a:pPr>
            <a:r>
              <a:rPr lang="en"/>
              <a:t>Summary Q&amp;A!</a:t>
            </a:r>
            <a:endParaRPr/>
          </a:p>
        </p:txBody>
      </p:sp>
      <p:sp>
        <p:nvSpPr>
          <p:cNvPr id="233" name="Google Shape;233;p43"/>
          <p:cNvSpPr txBox="1">
            <a:spLocks noGrp="1"/>
          </p:cNvSpPr>
          <p:nvPr>
            <p:ph type="body" idx="1"/>
          </p:nvPr>
        </p:nvSpPr>
        <p:spPr>
          <a:xfrm>
            <a:off x="709332" y="2105445"/>
            <a:ext cx="7886700" cy="2224800"/>
          </a:xfrm>
          <a:prstGeom prst="rect">
            <a:avLst/>
          </a:prstGeom>
          <a:noFill/>
          <a:ln>
            <a:noFill/>
          </a:ln>
        </p:spPr>
        <p:txBody>
          <a:bodyPr spcFirstLastPara="1" wrap="square" lIns="68575" tIns="34275" rIns="68575" bIns="34275" anchor="t" anchorCtr="0">
            <a:normAutofit fontScale="70000" lnSpcReduction="20000"/>
          </a:bodyPr>
          <a:lstStyle/>
          <a:p>
            <a:pPr marL="457200" lvl="0" indent="-290830" algn="l" rtl="0">
              <a:lnSpc>
                <a:spcPct val="90000"/>
              </a:lnSpc>
              <a:spcBef>
                <a:spcPts val="800"/>
              </a:spcBef>
              <a:spcAft>
                <a:spcPts val="0"/>
              </a:spcAft>
              <a:buSzPct val="66666"/>
              <a:buChar char="•"/>
            </a:pPr>
            <a:r>
              <a:rPr lang="en"/>
              <a:t>Include the marketing team</a:t>
            </a:r>
            <a:endParaRPr/>
          </a:p>
          <a:p>
            <a:pPr marL="457200" lvl="0" indent="-290830" algn="l" rtl="0">
              <a:lnSpc>
                <a:spcPct val="90000"/>
              </a:lnSpc>
              <a:spcBef>
                <a:spcPts val="0"/>
              </a:spcBef>
              <a:spcAft>
                <a:spcPts val="0"/>
              </a:spcAft>
              <a:buSzPct val="66666"/>
              <a:buChar char="•"/>
            </a:pPr>
            <a:r>
              <a:rPr lang="en"/>
              <a:t>Set marketing goals and KPIs</a:t>
            </a:r>
            <a:endParaRPr/>
          </a:p>
          <a:p>
            <a:pPr marL="457200" lvl="0" indent="-290830" algn="l" rtl="0">
              <a:lnSpc>
                <a:spcPct val="90000"/>
              </a:lnSpc>
              <a:spcBef>
                <a:spcPts val="0"/>
              </a:spcBef>
              <a:spcAft>
                <a:spcPts val="0"/>
              </a:spcAft>
              <a:buSzPct val="66666"/>
              <a:buChar char="•"/>
            </a:pPr>
            <a:r>
              <a:rPr lang="en"/>
              <a:t>Identify audience segments</a:t>
            </a:r>
            <a:endParaRPr/>
          </a:p>
          <a:p>
            <a:pPr marL="457200" lvl="0" indent="-290830" algn="l" rtl="0">
              <a:lnSpc>
                <a:spcPct val="90000"/>
              </a:lnSpc>
              <a:spcBef>
                <a:spcPts val="0"/>
              </a:spcBef>
              <a:spcAft>
                <a:spcPts val="0"/>
              </a:spcAft>
              <a:buSzPct val="66666"/>
              <a:buChar char="•"/>
            </a:pPr>
            <a:r>
              <a:rPr lang="en"/>
              <a:t>Consider communication channels</a:t>
            </a:r>
            <a:endParaRPr/>
          </a:p>
          <a:p>
            <a:pPr marL="457200" lvl="0" indent="-290830" algn="l" rtl="0">
              <a:lnSpc>
                <a:spcPct val="90000"/>
              </a:lnSpc>
              <a:spcBef>
                <a:spcPts val="0"/>
              </a:spcBef>
              <a:spcAft>
                <a:spcPts val="0"/>
              </a:spcAft>
              <a:buSzPct val="66666"/>
              <a:buChar char="•"/>
            </a:pPr>
            <a:r>
              <a:rPr lang="en"/>
              <a:t>Collect and curate content</a:t>
            </a:r>
            <a:endParaRPr/>
          </a:p>
          <a:p>
            <a:pPr marL="457200" lvl="0" indent="-290830" algn="l" rtl="0">
              <a:lnSpc>
                <a:spcPct val="90000"/>
              </a:lnSpc>
              <a:spcBef>
                <a:spcPts val="0"/>
              </a:spcBef>
              <a:spcAft>
                <a:spcPts val="0"/>
              </a:spcAft>
              <a:buSzPct val="66666"/>
              <a:buChar char="•"/>
            </a:pPr>
            <a:r>
              <a:rPr lang="en"/>
              <a:t>Decide and articulate hybrid/formats</a:t>
            </a:r>
            <a:endParaRPr/>
          </a:p>
          <a:p>
            <a:pPr marL="457200" lvl="0" indent="-290830" algn="l" rtl="0">
              <a:lnSpc>
                <a:spcPct val="90000"/>
              </a:lnSpc>
              <a:spcBef>
                <a:spcPts val="0"/>
              </a:spcBef>
              <a:spcAft>
                <a:spcPts val="0"/>
              </a:spcAft>
              <a:buSzPct val="66666"/>
              <a:buChar char="•"/>
            </a:pPr>
            <a:r>
              <a:rPr lang="en"/>
              <a:t>Create experiences to increase participation</a:t>
            </a:r>
            <a:endParaRPr/>
          </a:p>
          <a:p>
            <a:pPr marL="457200" lvl="0" indent="-290830" algn="l" rtl="0">
              <a:lnSpc>
                <a:spcPct val="90000"/>
              </a:lnSpc>
              <a:spcBef>
                <a:spcPts val="0"/>
              </a:spcBef>
              <a:spcAft>
                <a:spcPts val="0"/>
              </a:spcAft>
              <a:buSzPct val="66666"/>
              <a:buChar char="•"/>
            </a:pPr>
            <a:r>
              <a:rPr lang="en"/>
              <a:t>Get everyone involved to spread the word</a:t>
            </a:r>
            <a:endParaRPr/>
          </a:p>
          <a:p>
            <a:pPr marL="457200" lvl="0" indent="-290830" algn="l" rtl="0">
              <a:lnSpc>
                <a:spcPct val="90000"/>
              </a:lnSpc>
              <a:spcBef>
                <a:spcPts val="0"/>
              </a:spcBef>
              <a:spcAft>
                <a:spcPts val="0"/>
              </a:spcAft>
              <a:buSzPct val="66666"/>
              <a:buChar char="•"/>
            </a:pPr>
            <a:r>
              <a:rPr lang="en"/>
              <a:t>Extend the life of the content to keep it going</a:t>
            </a:r>
            <a:endParaRPr/>
          </a:p>
          <a:p>
            <a:pPr marL="457200" lvl="0" indent="-290830" algn="l" rtl="0">
              <a:lnSpc>
                <a:spcPct val="90000"/>
              </a:lnSpc>
              <a:spcBef>
                <a:spcPts val="0"/>
              </a:spcBef>
              <a:spcAft>
                <a:spcPts val="0"/>
              </a:spcAft>
              <a:buSzPct val="66666"/>
              <a:buChar char="•"/>
            </a:pPr>
            <a:r>
              <a:rPr lang="en"/>
              <a:t>Consult with your network for other ideas</a:t>
            </a:r>
            <a:endParaRPr/>
          </a:p>
          <a:p>
            <a:pPr marL="457200" lvl="0" indent="0" algn="l" rtl="0">
              <a:lnSpc>
                <a:spcPct val="90000"/>
              </a:lnSpc>
              <a:spcBef>
                <a:spcPts val="800"/>
              </a:spcBef>
              <a:spcAft>
                <a:spcPts val="0"/>
              </a:spcAft>
              <a:buNone/>
            </a:pPr>
            <a:endParaRPr/>
          </a:p>
          <a:p>
            <a:pPr marL="0" lvl="0" indent="0" algn="l" rtl="0">
              <a:lnSpc>
                <a:spcPct val="90000"/>
              </a:lnSpc>
              <a:spcBef>
                <a:spcPts val="800"/>
              </a:spcBef>
              <a:spcAft>
                <a:spcPts val="0"/>
              </a:spcAft>
              <a:buClr>
                <a:schemeClr val="dk1"/>
              </a:buClr>
              <a:buSzPct val="100000"/>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4"/>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Thank you</a:t>
            </a:r>
            <a:r>
              <a:rPr lang="en" sz="3300" b="1" i="0" u="none" strike="noStrike" cap="none">
                <a:solidFill>
                  <a:srgbClr val="F58220"/>
                </a:solidFill>
                <a:latin typeface="Verdana"/>
                <a:ea typeface="Verdana"/>
                <a:cs typeface="Verdana"/>
                <a:sym typeface="Verdana"/>
              </a:rPr>
              <a:t>!</a:t>
            </a:r>
            <a:endParaRPr/>
          </a:p>
        </p:txBody>
      </p:sp>
      <p:sp>
        <p:nvSpPr>
          <p:cNvPr id="239" name="Google Shape;239;p44"/>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marR="0" lvl="0" indent="0" algn="ctr" rtl="0">
              <a:lnSpc>
                <a:spcPct val="90000"/>
              </a:lnSpc>
              <a:spcBef>
                <a:spcPts val="0"/>
              </a:spcBef>
              <a:spcAft>
                <a:spcPts val="0"/>
              </a:spcAft>
              <a:buClr>
                <a:schemeClr val="lt1"/>
              </a:buClr>
              <a:buSzPts val="2100"/>
              <a:buFont typeface="Arial"/>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1"/>
          <p:cNvSpPr txBox="1">
            <a:spLocks noGrp="1"/>
          </p:cNvSpPr>
          <p:nvPr>
            <p:ph type="title"/>
          </p:nvPr>
        </p:nvSpPr>
        <p:spPr>
          <a:xfrm>
            <a:off x="709332" y="1262501"/>
            <a:ext cx="2803488" cy="741742"/>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rgbClr val="71459B"/>
              </a:buClr>
              <a:buSzPts val="2400"/>
              <a:buFont typeface="Verdana"/>
              <a:buNone/>
            </a:pPr>
            <a:r>
              <a:rPr lang="en"/>
              <a:t>AGENDA</a:t>
            </a:r>
            <a:endParaRPr/>
          </a:p>
        </p:txBody>
      </p:sp>
      <p:sp>
        <p:nvSpPr>
          <p:cNvPr id="98" name="Google Shape;98;p21"/>
          <p:cNvSpPr txBox="1">
            <a:spLocks noGrp="1"/>
          </p:cNvSpPr>
          <p:nvPr>
            <p:ph type="body" idx="1"/>
          </p:nvPr>
        </p:nvSpPr>
        <p:spPr>
          <a:xfrm>
            <a:off x="351192" y="2130441"/>
            <a:ext cx="4220808" cy="2224851"/>
          </a:xfrm>
          <a:prstGeom prst="rect">
            <a:avLst/>
          </a:prstGeom>
          <a:noFill/>
          <a:ln>
            <a:noFill/>
          </a:ln>
        </p:spPr>
        <p:txBody>
          <a:bodyPr spcFirstLastPara="1" wrap="square" lIns="68575" tIns="34275" rIns="68575" bIns="34275" anchor="t" anchorCtr="0">
            <a:normAutofit fontScale="85000" lnSpcReduction="20000"/>
          </a:bodyPr>
          <a:lstStyle/>
          <a:p>
            <a:pPr marL="381000" lvl="0" indent="-411638" algn="l" rtl="0">
              <a:lnSpc>
                <a:spcPct val="90000"/>
              </a:lnSpc>
              <a:spcBef>
                <a:spcPts val="0"/>
              </a:spcBef>
              <a:spcAft>
                <a:spcPts val="0"/>
              </a:spcAft>
              <a:buClr>
                <a:schemeClr val="dk1"/>
              </a:buClr>
              <a:buSzPct val="100000"/>
              <a:buFont typeface="Calibri"/>
              <a:buAutoNum type="arabicPeriod"/>
            </a:pPr>
            <a:r>
              <a:rPr lang="en" sz="2450"/>
              <a:t>All aboard </a:t>
            </a:r>
            <a:endParaRPr sz="2450"/>
          </a:p>
          <a:p>
            <a:pPr marL="381000" lvl="0" indent="-411638" algn="l" rtl="0">
              <a:lnSpc>
                <a:spcPct val="90000"/>
              </a:lnSpc>
              <a:spcBef>
                <a:spcPts val="800"/>
              </a:spcBef>
              <a:spcAft>
                <a:spcPts val="0"/>
              </a:spcAft>
              <a:buClr>
                <a:schemeClr val="dk1"/>
              </a:buClr>
              <a:buSzPct val="100000"/>
              <a:buFont typeface="Calibri"/>
              <a:buAutoNum type="arabicPeriod"/>
            </a:pPr>
            <a:r>
              <a:rPr lang="en" sz="2450"/>
              <a:t>Ready, aim, fire </a:t>
            </a:r>
            <a:endParaRPr sz="2450"/>
          </a:p>
          <a:p>
            <a:pPr marL="381000" lvl="0" indent="-411638" algn="l" rtl="0">
              <a:lnSpc>
                <a:spcPct val="90000"/>
              </a:lnSpc>
              <a:spcBef>
                <a:spcPts val="800"/>
              </a:spcBef>
              <a:spcAft>
                <a:spcPts val="0"/>
              </a:spcAft>
              <a:buClr>
                <a:schemeClr val="dk1"/>
              </a:buClr>
              <a:buSzPct val="100000"/>
              <a:buFont typeface="Calibri"/>
              <a:buAutoNum type="arabicPeriod"/>
            </a:pPr>
            <a:r>
              <a:rPr lang="en" sz="2450"/>
              <a:t>Who’s who? </a:t>
            </a:r>
            <a:endParaRPr sz="2450"/>
          </a:p>
          <a:p>
            <a:pPr marL="381000" lvl="0" indent="-411638" algn="l" rtl="0">
              <a:lnSpc>
                <a:spcPct val="90000"/>
              </a:lnSpc>
              <a:spcBef>
                <a:spcPts val="800"/>
              </a:spcBef>
              <a:spcAft>
                <a:spcPts val="0"/>
              </a:spcAft>
              <a:buClr>
                <a:schemeClr val="dk1"/>
              </a:buClr>
              <a:buSzPct val="100000"/>
              <a:buFont typeface="Calibri"/>
              <a:buAutoNum type="arabicPeriod"/>
            </a:pPr>
            <a:r>
              <a:rPr lang="en" sz="2450"/>
              <a:t>Crossover </a:t>
            </a:r>
            <a:endParaRPr sz="2450"/>
          </a:p>
          <a:p>
            <a:pPr marL="381000" lvl="0" indent="-411638" algn="l" rtl="0">
              <a:lnSpc>
                <a:spcPct val="90000"/>
              </a:lnSpc>
              <a:spcBef>
                <a:spcPts val="800"/>
              </a:spcBef>
              <a:spcAft>
                <a:spcPts val="0"/>
              </a:spcAft>
              <a:buClr>
                <a:schemeClr val="dk1"/>
              </a:buClr>
              <a:buSzPct val="100000"/>
              <a:buFont typeface="Calibri"/>
              <a:buAutoNum type="arabicPeriod"/>
            </a:pPr>
            <a:r>
              <a:rPr lang="en" sz="2450"/>
              <a:t>What’s what? </a:t>
            </a:r>
            <a:endParaRPr sz="2450"/>
          </a:p>
          <a:p>
            <a:pPr marL="381000" lvl="0" indent="-279400" algn="l" rtl="0">
              <a:lnSpc>
                <a:spcPct val="90000"/>
              </a:lnSpc>
              <a:spcBef>
                <a:spcPts val="800"/>
              </a:spcBef>
              <a:spcAft>
                <a:spcPts val="0"/>
              </a:spcAft>
              <a:buClr>
                <a:schemeClr val="dk1"/>
              </a:buClr>
              <a:buSzPct val="100000"/>
              <a:buFont typeface="Calibri"/>
              <a:buNone/>
            </a:pPr>
            <a:endParaRPr/>
          </a:p>
          <a:p>
            <a:pPr marL="177800" lvl="0" indent="-76200" algn="l" rtl="0">
              <a:lnSpc>
                <a:spcPct val="90000"/>
              </a:lnSpc>
              <a:spcBef>
                <a:spcPts val="800"/>
              </a:spcBef>
              <a:spcAft>
                <a:spcPts val="0"/>
              </a:spcAft>
              <a:buClr>
                <a:schemeClr val="dk1"/>
              </a:buClr>
              <a:buSzPct val="100000"/>
              <a:buNone/>
            </a:pPr>
            <a:endParaRPr/>
          </a:p>
        </p:txBody>
      </p:sp>
      <p:sp>
        <p:nvSpPr>
          <p:cNvPr id="99" name="Google Shape;99;p21"/>
          <p:cNvSpPr txBox="1"/>
          <p:nvPr/>
        </p:nvSpPr>
        <p:spPr>
          <a:xfrm>
            <a:off x="4802605" y="2019581"/>
            <a:ext cx="4220808" cy="2224851"/>
          </a:xfrm>
          <a:prstGeom prst="rect">
            <a:avLst/>
          </a:prstGeom>
          <a:noFill/>
          <a:ln>
            <a:noFill/>
          </a:ln>
        </p:spPr>
        <p:txBody>
          <a:bodyPr spcFirstLastPara="1" wrap="square" lIns="68575" tIns="34275" rIns="68575" bIns="34275" anchor="t" anchorCtr="0">
            <a:normAutofit/>
          </a:bodyPr>
          <a:lstStyle/>
          <a:p>
            <a:pPr marL="381000" marR="0" lvl="0" indent="-412750" algn="l" rtl="0">
              <a:lnSpc>
                <a:spcPct val="90000"/>
              </a:lnSpc>
              <a:spcBef>
                <a:spcPts val="0"/>
              </a:spcBef>
              <a:spcAft>
                <a:spcPts val="0"/>
              </a:spcAft>
              <a:buClr>
                <a:schemeClr val="dk1"/>
              </a:buClr>
              <a:buSzPts val="2100"/>
              <a:buFont typeface="Calibri"/>
              <a:buAutoNum type="arabicPeriod" startAt="6"/>
            </a:pPr>
            <a:r>
              <a:rPr lang="en" sz="2100" b="0" i="0" u="none" strike="noStrike" cap="none">
                <a:solidFill>
                  <a:schemeClr val="dk1"/>
                </a:solidFill>
                <a:latin typeface="Verdana"/>
                <a:ea typeface="Verdana"/>
                <a:cs typeface="Verdana"/>
                <a:sym typeface="Verdana"/>
              </a:rPr>
              <a:t>Hail to the hybrid </a:t>
            </a:r>
            <a:endParaRPr sz="2100">
              <a:solidFill>
                <a:schemeClr val="dk1"/>
              </a:solidFill>
              <a:latin typeface="Verdana"/>
              <a:ea typeface="Verdana"/>
              <a:cs typeface="Verdana"/>
              <a:sym typeface="Verdana"/>
            </a:endParaRPr>
          </a:p>
          <a:p>
            <a:pPr marL="381000" marR="0" lvl="0" indent="-412750" algn="l" rtl="0">
              <a:lnSpc>
                <a:spcPct val="90000"/>
              </a:lnSpc>
              <a:spcBef>
                <a:spcPts val="0"/>
              </a:spcBef>
              <a:spcAft>
                <a:spcPts val="0"/>
              </a:spcAft>
              <a:buClr>
                <a:schemeClr val="dk1"/>
              </a:buClr>
              <a:buSzPts val="2100"/>
              <a:buFont typeface="Calibri"/>
              <a:buAutoNum type="arabicPeriod" startAt="6"/>
            </a:pPr>
            <a:r>
              <a:rPr lang="en" sz="2100" b="0" i="0" u="none" strike="noStrike" cap="none">
                <a:solidFill>
                  <a:schemeClr val="dk1"/>
                </a:solidFill>
                <a:latin typeface="Verdana"/>
                <a:ea typeface="Verdana"/>
                <a:cs typeface="Verdana"/>
                <a:sym typeface="Verdana"/>
              </a:rPr>
              <a:t>Participation, please </a:t>
            </a:r>
            <a:endParaRPr sz="2100">
              <a:solidFill>
                <a:schemeClr val="dk1"/>
              </a:solidFill>
              <a:latin typeface="Verdana"/>
              <a:ea typeface="Verdana"/>
              <a:cs typeface="Verdana"/>
              <a:sym typeface="Verdana"/>
            </a:endParaRPr>
          </a:p>
          <a:p>
            <a:pPr marL="381000" marR="0" lvl="0" indent="-412750" algn="l" rtl="0">
              <a:lnSpc>
                <a:spcPct val="90000"/>
              </a:lnSpc>
              <a:spcBef>
                <a:spcPts val="0"/>
              </a:spcBef>
              <a:spcAft>
                <a:spcPts val="0"/>
              </a:spcAft>
              <a:buClr>
                <a:schemeClr val="dk1"/>
              </a:buClr>
              <a:buSzPts val="2100"/>
              <a:buFont typeface="Calibri"/>
              <a:buAutoNum type="arabicPeriod" startAt="6"/>
            </a:pPr>
            <a:r>
              <a:rPr lang="en" sz="2100" b="0" i="0" u="none" strike="noStrike" cap="none">
                <a:solidFill>
                  <a:schemeClr val="dk1"/>
                </a:solidFill>
                <a:latin typeface="Verdana"/>
                <a:ea typeface="Verdana"/>
                <a:cs typeface="Verdana"/>
                <a:sym typeface="Verdana"/>
              </a:rPr>
              <a:t>All hands on deck </a:t>
            </a:r>
            <a:endParaRPr sz="2100">
              <a:solidFill>
                <a:schemeClr val="dk1"/>
              </a:solidFill>
              <a:latin typeface="Verdana"/>
              <a:ea typeface="Verdana"/>
              <a:cs typeface="Verdana"/>
              <a:sym typeface="Verdana"/>
            </a:endParaRPr>
          </a:p>
          <a:p>
            <a:pPr marL="381000" marR="0" lvl="0" indent="-412750" algn="l" rtl="0">
              <a:lnSpc>
                <a:spcPct val="90000"/>
              </a:lnSpc>
              <a:spcBef>
                <a:spcPts val="0"/>
              </a:spcBef>
              <a:spcAft>
                <a:spcPts val="0"/>
              </a:spcAft>
              <a:buClr>
                <a:schemeClr val="dk1"/>
              </a:buClr>
              <a:buSzPts val="2100"/>
              <a:buFont typeface="Calibri"/>
              <a:buAutoNum type="arabicPeriod" startAt="6"/>
            </a:pPr>
            <a:r>
              <a:rPr lang="en" sz="2100" b="0" i="0" u="none" strike="noStrike" cap="none">
                <a:solidFill>
                  <a:schemeClr val="dk1"/>
                </a:solidFill>
                <a:latin typeface="Verdana"/>
                <a:ea typeface="Verdana"/>
                <a:cs typeface="Verdana"/>
                <a:sym typeface="Verdana"/>
              </a:rPr>
              <a:t>Keep it going </a:t>
            </a:r>
            <a:endParaRPr sz="2100">
              <a:solidFill>
                <a:schemeClr val="dk1"/>
              </a:solidFill>
              <a:latin typeface="Verdana"/>
              <a:ea typeface="Verdana"/>
              <a:cs typeface="Verdana"/>
              <a:sym typeface="Verdana"/>
            </a:endParaRPr>
          </a:p>
          <a:p>
            <a:pPr marL="381000" marR="0" lvl="0" indent="-412750" algn="l" rtl="0">
              <a:lnSpc>
                <a:spcPct val="90000"/>
              </a:lnSpc>
              <a:spcBef>
                <a:spcPts val="0"/>
              </a:spcBef>
              <a:spcAft>
                <a:spcPts val="0"/>
              </a:spcAft>
              <a:buClr>
                <a:schemeClr val="dk1"/>
              </a:buClr>
              <a:buSzPts val="2100"/>
              <a:buFont typeface="Calibri"/>
              <a:buAutoNum type="arabicPeriod" startAt="6"/>
            </a:pPr>
            <a:r>
              <a:rPr lang="en" sz="2100" b="0" i="0" u="none" strike="noStrike" cap="none">
                <a:solidFill>
                  <a:schemeClr val="dk1"/>
                </a:solidFill>
                <a:latin typeface="Verdana"/>
                <a:ea typeface="Verdana"/>
                <a:cs typeface="Verdana"/>
                <a:sym typeface="Verdana"/>
              </a:rPr>
              <a:t>Ask the audience</a:t>
            </a:r>
            <a:endParaRPr sz="2100" b="0" i="0" u="none" strike="noStrike" cap="none">
              <a:solidFill>
                <a:schemeClr val="dk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2"/>
          <p:cNvSpPr txBox="1">
            <a:spLocks noGrp="1"/>
          </p:cNvSpPr>
          <p:nvPr>
            <p:ph type="ctrTitle" idx="4294967295"/>
          </p:nvPr>
        </p:nvSpPr>
        <p:spPr>
          <a:xfrm>
            <a:off x="1321594" y="1772111"/>
            <a:ext cx="6500813" cy="1174243"/>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sz="3300" b="1" i="0" u="none" strike="noStrike" cap="none">
                <a:solidFill>
                  <a:srgbClr val="F58220"/>
                </a:solidFill>
                <a:latin typeface="Verdana"/>
                <a:ea typeface="Verdana"/>
                <a:cs typeface="Verdana"/>
                <a:sym typeface="Verdana"/>
              </a:rPr>
              <a:t>All Aboard!</a:t>
            </a:r>
            <a:endParaRPr/>
          </a:p>
        </p:txBody>
      </p:sp>
      <p:sp>
        <p:nvSpPr>
          <p:cNvPr id="105" name="Google Shape;105;p22"/>
          <p:cNvSpPr txBox="1">
            <a:spLocks noGrp="1"/>
          </p:cNvSpPr>
          <p:nvPr>
            <p:ph type="subTitle" idx="4294967295"/>
          </p:nvPr>
        </p:nvSpPr>
        <p:spPr>
          <a:xfrm>
            <a:off x="1321594" y="3015412"/>
            <a:ext cx="6500813" cy="982503"/>
          </a:xfrm>
          <a:prstGeom prst="rect">
            <a:avLst/>
          </a:prstGeom>
          <a:noFill/>
          <a:ln>
            <a:noFill/>
          </a:ln>
        </p:spPr>
        <p:txBody>
          <a:bodyPr spcFirstLastPara="1" wrap="square" lIns="68575" tIns="34275" rIns="68575" bIns="34275" anchor="t" anchorCtr="0">
            <a:normAutofit/>
          </a:bodyPr>
          <a:lstStyle/>
          <a:p>
            <a:pPr marL="0" marR="0" lvl="0" indent="0" algn="ctr" rtl="0">
              <a:lnSpc>
                <a:spcPct val="90000"/>
              </a:lnSpc>
              <a:spcBef>
                <a:spcPts val="0"/>
              </a:spcBef>
              <a:spcAft>
                <a:spcPts val="0"/>
              </a:spcAft>
              <a:buClr>
                <a:schemeClr val="lt1"/>
              </a:buClr>
              <a:buSzPts val="2100"/>
              <a:buFont typeface="Arial"/>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3"/>
          <p:cNvSpPr txBox="1">
            <a:spLocks noGrp="1"/>
          </p:cNvSpPr>
          <p:nvPr>
            <p:ph type="title"/>
          </p:nvPr>
        </p:nvSpPr>
        <p:spPr>
          <a:xfrm>
            <a:off x="709332" y="1262501"/>
            <a:ext cx="7886700" cy="7416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Clr>
                <a:srgbClr val="71459B"/>
              </a:buClr>
              <a:buSzPts val="2400"/>
              <a:buFont typeface="Verdana"/>
              <a:buNone/>
            </a:pPr>
            <a:r>
              <a:rPr lang="en"/>
              <a:t>Involve the marketing team from the start</a:t>
            </a:r>
            <a:endParaRPr/>
          </a:p>
        </p:txBody>
      </p:sp>
      <p:sp>
        <p:nvSpPr>
          <p:cNvPr id="111" name="Google Shape;111;p23"/>
          <p:cNvSpPr txBox="1">
            <a:spLocks noGrp="1"/>
          </p:cNvSpPr>
          <p:nvPr>
            <p:ph type="body" idx="1"/>
          </p:nvPr>
        </p:nvSpPr>
        <p:spPr>
          <a:xfrm>
            <a:off x="709332" y="2105445"/>
            <a:ext cx="7886700" cy="2224800"/>
          </a:xfrm>
          <a:prstGeom prst="rect">
            <a:avLst/>
          </a:prstGeom>
        </p:spPr>
        <p:txBody>
          <a:bodyPr spcFirstLastPara="1" wrap="square" lIns="68575" tIns="34275" rIns="68575" bIns="34275" anchor="t" anchorCtr="0">
            <a:normAutofit/>
          </a:bodyPr>
          <a:lstStyle/>
          <a:p>
            <a:pPr marL="457200" lvl="0" indent="-317500" algn="l" rtl="0">
              <a:spcBef>
                <a:spcPts val="0"/>
              </a:spcBef>
              <a:spcAft>
                <a:spcPts val="0"/>
              </a:spcAft>
              <a:buSzPts val="1400"/>
              <a:buChar char="●"/>
            </a:pPr>
            <a:r>
              <a:rPr lang="en"/>
              <a:t>Make sure they know and understand EVERYTHING about the event</a:t>
            </a:r>
            <a:endParaRPr/>
          </a:p>
          <a:p>
            <a:pPr marL="457200" lvl="0" indent="-317500" algn="l" rtl="0">
              <a:spcBef>
                <a:spcPts val="0"/>
              </a:spcBef>
              <a:spcAft>
                <a:spcPts val="0"/>
              </a:spcAft>
              <a:buSzPts val="1400"/>
              <a:buChar char="●"/>
            </a:pPr>
            <a:r>
              <a:rPr lang="en"/>
              <a:t>Leverage their natural creativity to help generate new ideas for every touch point</a:t>
            </a:r>
            <a:endParaRPr/>
          </a:p>
          <a:p>
            <a:pPr marL="457200" lvl="0" indent="-317500" algn="l" rtl="0">
              <a:spcBef>
                <a:spcPts val="800"/>
              </a:spcBef>
              <a:spcAft>
                <a:spcPts val="0"/>
              </a:spcAft>
              <a:buSzPts val="1400"/>
              <a:buChar char="●"/>
            </a:pPr>
            <a:r>
              <a:rPr lang="en"/>
              <a:t>Allow time for the marketing team to think, develop plans, and captivating creative</a:t>
            </a:r>
            <a:endParaRPr/>
          </a:p>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4"/>
          <p:cNvSpPr txBox="1">
            <a:spLocks noGrp="1"/>
          </p:cNvSpPr>
          <p:nvPr>
            <p:ph type="ctrTitle" idx="4294967295"/>
          </p:nvPr>
        </p:nvSpPr>
        <p:spPr>
          <a:xfrm>
            <a:off x="1321594" y="1772111"/>
            <a:ext cx="6500813" cy="1174243"/>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sz="3300" b="1" i="0" u="none" strike="noStrike" cap="none">
                <a:solidFill>
                  <a:srgbClr val="F58220"/>
                </a:solidFill>
                <a:latin typeface="Verdana"/>
                <a:ea typeface="Verdana"/>
                <a:cs typeface="Verdana"/>
                <a:sym typeface="Verdana"/>
              </a:rPr>
              <a:t>Ready, aim, fire!</a:t>
            </a:r>
            <a:endParaRPr/>
          </a:p>
        </p:txBody>
      </p:sp>
      <p:sp>
        <p:nvSpPr>
          <p:cNvPr id="117" name="Google Shape;117;p24"/>
          <p:cNvSpPr txBox="1">
            <a:spLocks noGrp="1"/>
          </p:cNvSpPr>
          <p:nvPr>
            <p:ph type="subTitle" idx="4294967295"/>
          </p:nvPr>
        </p:nvSpPr>
        <p:spPr>
          <a:xfrm>
            <a:off x="1321594" y="3015412"/>
            <a:ext cx="6500813" cy="982503"/>
          </a:xfrm>
          <a:prstGeom prst="rect">
            <a:avLst/>
          </a:prstGeom>
          <a:noFill/>
          <a:ln>
            <a:noFill/>
          </a:ln>
        </p:spPr>
        <p:txBody>
          <a:bodyPr spcFirstLastPara="1" wrap="square" lIns="68575" tIns="34275" rIns="68575" bIns="34275" anchor="t" anchorCtr="0">
            <a:normAutofit/>
          </a:bodyPr>
          <a:lstStyle/>
          <a:p>
            <a:pPr marL="0" marR="0" lvl="0" indent="0" algn="ctr" rtl="0">
              <a:lnSpc>
                <a:spcPct val="90000"/>
              </a:lnSpc>
              <a:spcBef>
                <a:spcPts val="0"/>
              </a:spcBef>
              <a:spcAft>
                <a:spcPts val="0"/>
              </a:spcAft>
              <a:buClr>
                <a:schemeClr val="lt1"/>
              </a:buClr>
              <a:buSzPts val="2100"/>
              <a:buFont typeface="Arial"/>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5"/>
          <p:cNvSpPr txBox="1">
            <a:spLocks noGrp="1"/>
          </p:cNvSpPr>
          <p:nvPr>
            <p:ph type="title"/>
          </p:nvPr>
        </p:nvSpPr>
        <p:spPr>
          <a:xfrm>
            <a:off x="541869" y="138107"/>
            <a:ext cx="7886700" cy="741742"/>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400"/>
              <a:buFont typeface="Verdana"/>
              <a:buNone/>
            </a:pPr>
            <a:r>
              <a:rPr lang="en">
                <a:solidFill>
                  <a:schemeClr val="lt1"/>
                </a:solidFill>
              </a:rPr>
              <a:t>Ready, aim, fire!</a:t>
            </a:r>
            <a:endParaRPr/>
          </a:p>
        </p:txBody>
      </p:sp>
      <p:sp>
        <p:nvSpPr>
          <p:cNvPr id="123" name="Google Shape;123;p25"/>
          <p:cNvSpPr/>
          <p:nvPr/>
        </p:nvSpPr>
        <p:spPr>
          <a:xfrm>
            <a:off x="310611" y="1181543"/>
            <a:ext cx="8550300" cy="333600"/>
          </a:xfrm>
          <a:prstGeom prst="roundRect">
            <a:avLst>
              <a:gd name="adj" fmla="val 16667"/>
            </a:avLst>
          </a:prstGeom>
          <a:solidFill>
            <a:srgbClr val="5CB8E1"/>
          </a:solidFill>
          <a:ln w="12700" cap="flat" cmpd="sng">
            <a:solidFill>
              <a:srgbClr val="395E89"/>
            </a:solidFill>
            <a:prstDash val="solid"/>
            <a:miter lim="800000"/>
            <a:headEnd type="none" w="sm" len="sm"/>
            <a:tailEnd type="none" w="sm" len="sm"/>
          </a:ln>
        </p:spPr>
        <p:txBody>
          <a:bodyPr spcFirstLastPara="1" wrap="square" lIns="68575" tIns="34275" rIns="68575" bIns="34275" anchor="ctr" anchorCtr="0">
            <a:noAutofit/>
          </a:bodyPr>
          <a:lstStyle/>
          <a:p>
            <a:pPr marL="0" marR="0" lvl="0" indent="0" algn="ctr" rtl="0">
              <a:spcBef>
                <a:spcPts val="0"/>
              </a:spcBef>
              <a:spcAft>
                <a:spcPts val="0"/>
              </a:spcAft>
              <a:buNone/>
            </a:pPr>
            <a:r>
              <a:rPr lang="en" sz="1800" b="1" i="0" u="none" strike="noStrike" cap="none">
                <a:solidFill>
                  <a:schemeClr val="lt1"/>
                </a:solidFill>
                <a:latin typeface="Calibri"/>
                <a:ea typeface="Calibri"/>
                <a:cs typeface="Calibri"/>
                <a:sym typeface="Calibri"/>
              </a:rPr>
              <a:t>Event Goal</a:t>
            </a:r>
            <a:r>
              <a:rPr lang="en" sz="1800" b="0" i="0" u="none" strike="noStrike" cap="none">
                <a:solidFill>
                  <a:schemeClr val="lt1"/>
                </a:solidFill>
                <a:latin typeface="Calibri"/>
                <a:ea typeface="Calibri"/>
                <a:cs typeface="Calibri"/>
                <a:sym typeface="Calibri"/>
              </a:rPr>
              <a:t>:</a:t>
            </a:r>
            <a:r>
              <a:rPr lang="en" sz="1400" b="0" i="0" u="none" strike="noStrike" cap="none">
                <a:solidFill>
                  <a:schemeClr val="lt1"/>
                </a:solidFill>
                <a:latin typeface="Calibri"/>
                <a:ea typeface="Calibri"/>
                <a:cs typeface="Calibri"/>
                <a:sym typeface="Calibri"/>
              </a:rPr>
              <a:t> Increase first-time attendees by 15% </a:t>
            </a:r>
            <a:r>
              <a:rPr lang="en">
                <a:solidFill>
                  <a:schemeClr val="lt1"/>
                </a:solidFill>
                <a:latin typeface="Calibri"/>
                <a:ea typeface="Calibri"/>
                <a:cs typeface="Calibri"/>
                <a:sym typeface="Calibri"/>
              </a:rPr>
              <a:t>over last year</a:t>
            </a:r>
            <a:endParaRPr sz="1100"/>
          </a:p>
        </p:txBody>
      </p:sp>
      <p:sp>
        <p:nvSpPr>
          <p:cNvPr id="124" name="Google Shape;124;p25"/>
          <p:cNvSpPr/>
          <p:nvPr/>
        </p:nvSpPr>
        <p:spPr>
          <a:xfrm>
            <a:off x="324375" y="1656025"/>
            <a:ext cx="8522700" cy="969900"/>
          </a:xfrm>
          <a:prstGeom prst="roundRect">
            <a:avLst>
              <a:gd name="adj" fmla="val 16667"/>
            </a:avLst>
          </a:prstGeom>
          <a:solidFill>
            <a:schemeClr val="dk2"/>
          </a:solidFill>
          <a:ln w="12700" cap="flat" cmpd="sng">
            <a:solidFill>
              <a:srgbClr val="395E89"/>
            </a:solidFill>
            <a:prstDash val="solid"/>
            <a:miter lim="800000"/>
            <a:headEnd type="none" w="sm" len="sm"/>
            <a:tailEnd type="none" w="sm" len="sm"/>
          </a:ln>
        </p:spPr>
        <p:txBody>
          <a:bodyPr spcFirstLastPara="1" wrap="square" lIns="68575" tIns="34275" rIns="68575" bIns="34275" anchor="ctr" anchorCtr="0">
            <a:noAutofit/>
          </a:bodyPr>
          <a:lstStyle/>
          <a:p>
            <a:pPr marL="0" marR="0" lvl="0" indent="0" algn="l" rtl="0">
              <a:spcBef>
                <a:spcPts val="0"/>
              </a:spcBef>
              <a:spcAft>
                <a:spcPts val="0"/>
              </a:spcAft>
              <a:buNone/>
            </a:pPr>
            <a:r>
              <a:rPr lang="en" sz="1800" b="1" i="0" u="none" strike="noStrike" cap="none">
                <a:solidFill>
                  <a:schemeClr val="lt1"/>
                </a:solidFill>
                <a:latin typeface="Calibri"/>
                <a:ea typeface="Calibri"/>
                <a:cs typeface="Calibri"/>
                <a:sym typeface="Calibri"/>
              </a:rPr>
              <a:t>Marketing Can Advance This Goal By:</a:t>
            </a:r>
            <a:endParaRPr sz="1500" b="1"/>
          </a:p>
          <a:p>
            <a:pPr marL="457200" marR="0" lvl="0" indent="0" algn="l" rtl="0">
              <a:spcBef>
                <a:spcPts val="0"/>
              </a:spcBef>
              <a:spcAft>
                <a:spcPts val="0"/>
              </a:spcAft>
              <a:buNone/>
            </a:pPr>
            <a:endParaRPr sz="1100"/>
          </a:p>
          <a:p>
            <a:pPr marL="215900" marR="0" lvl="0" indent="-215900" algn="l" rtl="0">
              <a:spcBef>
                <a:spcPts val="0"/>
              </a:spcBef>
              <a:spcAft>
                <a:spcPts val="0"/>
              </a:spcAft>
              <a:buClr>
                <a:schemeClr val="lt1"/>
              </a:buClr>
              <a:buSzPts val="1400"/>
              <a:buFont typeface="Arial"/>
              <a:buChar char="•"/>
            </a:pPr>
            <a:r>
              <a:rPr lang="en">
                <a:solidFill>
                  <a:schemeClr val="lt1"/>
                </a:solidFill>
                <a:latin typeface="Calibri"/>
                <a:ea typeface="Calibri"/>
                <a:cs typeface="Calibri"/>
                <a:sym typeface="Calibri"/>
              </a:rPr>
              <a:t>Highlighting 1st-timer programs: 1st timer welcome breakfast, buddy system</a:t>
            </a:r>
            <a:endParaRPr>
              <a:solidFill>
                <a:schemeClr val="lt1"/>
              </a:solidFill>
              <a:latin typeface="Calibri"/>
              <a:ea typeface="Calibri"/>
              <a:cs typeface="Calibri"/>
              <a:sym typeface="Calibri"/>
            </a:endParaRPr>
          </a:p>
          <a:p>
            <a:pPr marL="215900" marR="0" lvl="0" indent="-215900" algn="l" rtl="0">
              <a:spcBef>
                <a:spcPts val="0"/>
              </a:spcBef>
              <a:spcAft>
                <a:spcPts val="0"/>
              </a:spcAft>
              <a:buClr>
                <a:schemeClr val="lt1"/>
              </a:buClr>
              <a:buSzPts val="1400"/>
              <a:buFont typeface="Arial"/>
              <a:buChar char="•"/>
            </a:pPr>
            <a:r>
              <a:rPr lang="en">
                <a:solidFill>
                  <a:schemeClr val="lt1"/>
                </a:solidFill>
                <a:latin typeface="Calibri"/>
                <a:ea typeface="Calibri"/>
                <a:cs typeface="Calibri"/>
                <a:sym typeface="Calibri"/>
              </a:rPr>
              <a:t>Showcasing video testimonials from 2021 1st timers </a:t>
            </a:r>
            <a:endParaRPr sz="1100"/>
          </a:p>
        </p:txBody>
      </p:sp>
      <p:sp>
        <p:nvSpPr>
          <p:cNvPr id="125" name="Google Shape;125;p25"/>
          <p:cNvSpPr/>
          <p:nvPr/>
        </p:nvSpPr>
        <p:spPr>
          <a:xfrm>
            <a:off x="324375" y="2766800"/>
            <a:ext cx="8522700" cy="1509600"/>
          </a:xfrm>
          <a:prstGeom prst="roundRect">
            <a:avLst>
              <a:gd name="adj" fmla="val 16667"/>
            </a:avLst>
          </a:prstGeom>
          <a:solidFill>
            <a:schemeClr val="accent1"/>
          </a:solidFill>
          <a:ln w="12700" cap="flat" cmpd="sng">
            <a:solidFill>
              <a:srgbClr val="395E89"/>
            </a:solidFill>
            <a:prstDash val="solid"/>
            <a:miter lim="800000"/>
            <a:headEnd type="none" w="sm" len="sm"/>
            <a:tailEnd type="none" w="sm" len="sm"/>
          </a:ln>
        </p:spPr>
        <p:txBody>
          <a:bodyPr spcFirstLastPara="1" wrap="square" lIns="68575" tIns="34275" rIns="68575" bIns="34275" anchor="ctr" anchorCtr="0">
            <a:noAutofit/>
          </a:bodyPr>
          <a:lstStyle/>
          <a:p>
            <a:pPr marL="0" marR="0" lvl="0" indent="0" algn="l" rtl="0">
              <a:spcBef>
                <a:spcPts val="0"/>
              </a:spcBef>
              <a:spcAft>
                <a:spcPts val="0"/>
              </a:spcAft>
              <a:buNone/>
            </a:pPr>
            <a:r>
              <a:rPr lang="en" sz="1800" b="1">
                <a:solidFill>
                  <a:schemeClr val="lt1"/>
                </a:solidFill>
                <a:latin typeface="Calibri"/>
                <a:ea typeface="Calibri"/>
                <a:cs typeface="Calibri"/>
                <a:sym typeface="Calibri"/>
              </a:rPr>
              <a:t>Marketing Goals Could Be:</a:t>
            </a:r>
            <a:endParaRPr sz="1800" b="1">
              <a:solidFill>
                <a:schemeClr val="lt1"/>
              </a:solidFill>
              <a:latin typeface="Calibri"/>
              <a:ea typeface="Calibri"/>
              <a:cs typeface="Calibri"/>
              <a:sym typeface="Calibri"/>
            </a:endParaRPr>
          </a:p>
          <a:p>
            <a:pPr marL="0" marR="0" lvl="0" indent="0" algn="l" rtl="0">
              <a:spcBef>
                <a:spcPts val="0"/>
              </a:spcBef>
              <a:spcAft>
                <a:spcPts val="0"/>
              </a:spcAft>
              <a:buNone/>
            </a:pPr>
            <a:endParaRPr>
              <a:solidFill>
                <a:schemeClr val="lt1"/>
              </a:solidFill>
              <a:latin typeface="Calibri"/>
              <a:ea typeface="Calibri"/>
              <a:cs typeface="Calibri"/>
              <a:sym typeface="Calibri"/>
            </a:endParaRPr>
          </a:p>
          <a:p>
            <a:pPr marL="215900" marR="0" lvl="0" indent="-215900" algn="l" rtl="0">
              <a:spcBef>
                <a:spcPts val="0"/>
              </a:spcBef>
              <a:spcAft>
                <a:spcPts val="0"/>
              </a:spcAft>
              <a:buClr>
                <a:schemeClr val="lt1"/>
              </a:buClr>
              <a:buSzPts val="1400"/>
              <a:buFont typeface="Arial"/>
              <a:buChar char="•"/>
            </a:pPr>
            <a:r>
              <a:rPr lang="en">
                <a:solidFill>
                  <a:schemeClr val="lt1"/>
                </a:solidFill>
                <a:latin typeface="Calibri"/>
                <a:ea typeface="Calibri"/>
                <a:cs typeface="Calibri"/>
                <a:sym typeface="Calibri"/>
              </a:rPr>
              <a:t>Establish prospect universe: Create automation that adds new members to the 1st-timers distribution list and also add all current members who have never attended to this list</a:t>
            </a:r>
            <a:endParaRPr sz="1100"/>
          </a:p>
          <a:p>
            <a:pPr marL="215900" marR="0" lvl="0" indent="-215900" algn="l" rtl="0">
              <a:spcBef>
                <a:spcPts val="0"/>
              </a:spcBef>
              <a:spcAft>
                <a:spcPts val="0"/>
              </a:spcAft>
              <a:buClr>
                <a:schemeClr val="lt1"/>
              </a:buClr>
              <a:buSzPts val="1400"/>
              <a:buFont typeface="Arial"/>
              <a:buChar char="•"/>
            </a:pPr>
            <a:r>
              <a:rPr lang="en">
                <a:solidFill>
                  <a:schemeClr val="lt1"/>
                </a:solidFill>
                <a:latin typeface="Calibri"/>
                <a:ea typeface="Calibri"/>
                <a:cs typeface="Calibri"/>
                <a:sym typeface="Calibri"/>
              </a:rPr>
              <a:t>Collect video testimonials: Contact 1st-timers from 2021 and ask them to submit a video describing their experience</a:t>
            </a:r>
            <a:endParaRPr sz="11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6"/>
          <p:cNvSpPr txBox="1">
            <a:spLocks noGrp="1"/>
          </p:cNvSpPr>
          <p:nvPr>
            <p:ph type="ctrTitle" idx="4294967295"/>
          </p:nvPr>
        </p:nvSpPr>
        <p:spPr>
          <a:xfrm>
            <a:off x="1321594" y="1772111"/>
            <a:ext cx="6500700" cy="1174200"/>
          </a:xfrm>
          <a:prstGeom prst="rect">
            <a:avLst/>
          </a:prstGeom>
          <a:noFill/>
          <a:ln>
            <a:noFill/>
          </a:ln>
        </p:spPr>
        <p:txBody>
          <a:bodyPr spcFirstLastPara="1" wrap="square" lIns="68575" tIns="34275" rIns="68575" bIns="34275" anchor="ctr" anchorCtr="0">
            <a:normAutofit/>
          </a:bodyPr>
          <a:lstStyle/>
          <a:p>
            <a:pPr marL="0" marR="0" lvl="0" indent="0" algn="ctr" rtl="0">
              <a:lnSpc>
                <a:spcPct val="90000"/>
              </a:lnSpc>
              <a:spcBef>
                <a:spcPts val="0"/>
              </a:spcBef>
              <a:spcAft>
                <a:spcPts val="0"/>
              </a:spcAft>
              <a:buClr>
                <a:srgbClr val="F58220"/>
              </a:buClr>
              <a:buSzPts val="3300"/>
              <a:buFont typeface="Verdana"/>
              <a:buNone/>
            </a:pPr>
            <a:r>
              <a:rPr lang="en">
                <a:solidFill>
                  <a:srgbClr val="F58220"/>
                </a:solidFill>
              </a:rPr>
              <a:t>Who’s who?</a:t>
            </a:r>
            <a:endParaRPr/>
          </a:p>
        </p:txBody>
      </p:sp>
      <p:sp>
        <p:nvSpPr>
          <p:cNvPr id="131" name="Google Shape;131;p26"/>
          <p:cNvSpPr txBox="1">
            <a:spLocks noGrp="1"/>
          </p:cNvSpPr>
          <p:nvPr>
            <p:ph type="subTitle" idx="4294967295"/>
          </p:nvPr>
        </p:nvSpPr>
        <p:spPr>
          <a:xfrm>
            <a:off x="1321594" y="3015412"/>
            <a:ext cx="6500700" cy="982500"/>
          </a:xfrm>
          <a:prstGeom prst="rect">
            <a:avLst/>
          </a:prstGeom>
          <a:noFill/>
          <a:ln>
            <a:noFill/>
          </a:ln>
        </p:spPr>
        <p:txBody>
          <a:bodyPr spcFirstLastPara="1" wrap="square" lIns="68575" tIns="34275" rIns="68575" bIns="34275" anchor="t" anchorCtr="0">
            <a:normAutofit/>
          </a:bodyPr>
          <a:lstStyle/>
          <a:p>
            <a:pPr marL="0" marR="0" lvl="0" indent="0" algn="ctr" rtl="0">
              <a:lnSpc>
                <a:spcPct val="90000"/>
              </a:lnSpc>
              <a:spcBef>
                <a:spcPts val="0"/>
              </a:spcBef>
              <a:spcAft>
                <a:spcPts val="0"/>
              </a:spcAft>
              <a:buClr>
                <a:schemeClr val="lt1"/>
              </a:buClr>
              <a:buSzPts val="2100"/>
              <a:buFont typeface="Arial"/>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7"/>
          <p:cNvSpPr txBox="1">
            <a:spLocks noGrp="1"/>
          </p:cNvSpPr>
          <p:nvPr>
            <p:ph type="title"/>
          </p:nvPr>
        </p:nvSpPr>
        <p:spPr>
          <a:xfrm>
            <a:off x="709332" y="1262501"/>
            <a:ext cx="7886700" cy="7416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Which groups need to know what information?</a:t>
            </a:r>
            <a:endParaRPr/>
          </a:p>
        </p:txBody>
      </p:sp>
      <p:sp>
        <p:nvSpPr>
          <p:cNvPr id="137" name="Google Shape;137;p27"/>
          <p:cNvSpPr txBox="1">
            <a:spLocks noGrp="1"/>
          </p:cNvSpPr>
          <p:nvPr>
            <p:ph type="body" idx="1"/>
          </p:nvPr>
        </p:nvSpPr>
        <p:spPr>
          <a:xfrm>
            <a:off x="709332" y="2105445"/>
            <a:ext cx="7886700" cy="2224800"/>
          </a:xfrm>
          <a:prstGeom prst="rect">
            <a:avLst/>
          </a:prstGeom>
        </p:spPr>
        <p:txBody>
          <a:bodyPr spcFirstLastPara="1" wrap="square" lIns="68575" tIns="34275" rIns="68575" bIns="34275" anchor="t" anchorCtr="0">
            <a:normAutofit lnSpcReduction="10000"/>
          </a:bodyPr>
          <a:lstStyle/>
          <a:p>
            <a:pPr marL="457200" lvl="0" indent="-317500" algn="l" rtl="0">
              <a:spcBef>
                <a:spcPts val="800"/>
              </a:spcBef>
              <a:spcAft>
                <a:spcPts val="0"/>
              </a:spcAft>
              <a:buSzPts val="1400"/>
              <a:buChar char="•"/>
            </a:pPr>
            <a:r>
              <a:rPr lang="en"/>
              <a:t>Every aspect of the event isn’t for everyone </a:t>
            </a:r>
            <a:endParaRPr/>
          </a:p>
          <a:p>
            <a:pPr marL="457200" lvl="0" indent="-317500" algn="l" rtl="0">
              <a:spcBef>
                <a:spcPts val="0"/>
              </a:spcBef>
              <a:spcAft>
                <a:spcPts val="0"/>
              </a:spcAft>
              <a:buSzPts val="1400"/>
              <a:buChar char="•"/>
            </a:pPr>
            <a:r>
              <a:rPr lang="en"/>
              <a:t>Too much information can be off putting and overwhelming - keep it simple</a:t>
            </a:r>
            <a:endParaRPr/>
          </a:p>
          <a:p>
            <a:pPr marL="457200" lvl="0" indent="-317500" algn="l" rtl="0">
              <a:spcBef>
                <a:spcPts val="0"/>
              </a:spcBef>
              <a:spcAft>
                <a:spcPts val="0"/>
              </a:spcAft>
              <a:buSzPts val="1400"/>
              <a:buChar char="•"/>
            </a:pPr>
            <a:r>
              <a:rPr lang="en"/>
              <a:t>Decide how will you segment your audience:</a:t>
            </a:r>
            <a:endParaRPr/>
          </a:p>
          <a:p>
            <a:pPr marL="914400" lvl="1" indent="-317500" algn="l" rtl="0">
              <a:spcBef>
                <a:spcPts val="0"/>
              </a:spcBef>
              <a:spcAft>
                <a:spcPts val="0"/>
              </a:spcAft>
              <a:buSzPts val="1400"/>
              <a:buChar char="•"/>
            </a:pPr>
            <a:r>
              <a:rPr lang="en"/>
              <a:t>Demographics </a:t>
            </a:r>
            <a:endParaRPr/>
          </a:p>
          <a:p>
            <a:pPr marL="914400" lvl="1" indent="-317500" algn="l" rtl="0">
              <a:spcBef>
                <a:spcPts val="0"/>
              </a:spcBef>
              <a:spcAft>
                <a:spcPts val="0"/>
              </a:spcAft>
              <a:buSzPts val="1400"/>
              <a:buChar char="•"/>
            </a:pPr>
            <a:r>
              <a:rPr lang="en"/>
              <a:t>Psychographics </a:t>
            </a:r>
            <a:endParaRPr/>
          </a:p>
          <a:p>
            <a:pPr marL="914400" lvl="1" indent="-317500" algn="l" rtl="0">
              <a:spcBef>
                <a:spcPts val="0"/>
              </a:spcBef>
              <a:spcAft>
                <a:spcPts val="0"/>
              </a:spcAft>
              <a:buSzPts val="1400"/>
              <a:buChar char="•"/>
            </a:pPr>
            <a:r>
              <a:rPr lang="en"/>
              <a:t>Behaviors</a:t>
            </a:r>
            <a:endParaRPr/>
          </a:p>
          <a:p>
            <a:pPr marL="0" lvl="0" indent="0" algn="l" rtl="0">
              <a:spcBef>
                <a:spcPts val="80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HOU conf">
  <a:themeElements>
    <a:clrScheme name="Custom 6">
      <a:dk1>
        <a:srgbClr val="000000"/>
      </a:dk1>
      <a:lt1>
        <a:srgbClr val="FFFFFF"/>
      </a:lt1>
      <a:dk2>
        <a:srgbClr val="0082A5"/>
      </a:dk2>
      <a:lt2>
        <a:srgbClr val="EEECE1"/>
      </a:lt2>
      <a:accent1>
        <a:srgbClr val="4F81BD"/>
      </a:accent1>
      <a:accent2>
        <a:srgbClr val="DF6935"/>
      </a:accent2>
      <a:accent3>
        <a:srgbClr val="5B9843"/>
      </a:accent3>
      <a:accent4>
        <a:srgbClr val="6F326E"/>
      </a:accent4>
      <a:accent5>
        <a:srgbClr val="4BACC6"/>
      </a:accent5>
      <a:accent6>
        <a:srgbClr val="F79646"/>
      </a:accent6>
      <a:hlink>
        <a:srgbClr val="30B2DE"/>
      </a:hlink>
      <a:folHlink>
        <a:srgbClr val="A9A8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1DFC773D6AF64382759521A7CC4C92" ma:contentTypeVersion="16" ma:contentTypeDescription="Create a new document." ma:contentTypeScope="" ma:versionID="0dfdcc10bf995d361564af56692d2b2d">
  <xsd:schema xmlns:xsd="http://www.w3.org/2001/XMLSchema" xmlns:xs="http://www.w3.org/2001/XMLSchema" xmlns:p="http://schemas.microsoft.com/office/2006/metadata/properties" xmlns:ns2="e9f5ba6b-8acd-45a0-b19e-4f369c11b7ed" xmlns:ns3="8f7a9ff5-2916-4c9f-b38b-69ccf6165550" targetNamespace="http://schemas.microsoft.com/office/2006/metadata/properties" ma:root="true" ma:fieldsID="526130ec18ccae2f1995820851865ec9" ns2:_="" ns3:_="">
    <xsd:import namespace="e9f5ba6b-8acd-45a0-b19e-4f369c11b7ed"/>
    <xsd:import namespace="8f7a9ff5-2916-4c9f-b38b-69ccf61655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f5ba6b-8acd-45a0-b19e-4f369c11b7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06aaa40-c663-4506-a8f2-94edda6b6de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f7a9ff5-2916-4c9f-b38b-69ccf616555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26f2517-e7d4-4ce2-9a72-26aa812980e0}" ma:internalName="TaxCatchAll" ma:showField="CatchAllData" ma:web="8f7a9ff5-2916-4c9f-b38b-69ccf61655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f7a9ff5-2916-4c9f-b38b-69ccf6165550" xsi:nil="true"/>
    <lcf76f155ced4ddcb4097134ff3c332f xmlns="e9f5ba6b-8acd-45a0-b19e-4f369c11b7e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FAA912E-2932-45F8-88AB-7613C3611C2D}"/>
</file>

<file path=customXml/itemProps2.xml><?xml version="1.0" encoding="utf-8"?>
<ds:datastoreItem xmlns:ds="http://schemas.openxmlformats.org/officeDocument/2006/customXml" ds:itemID="{5E181BD4-DBDE-4C78-A9BF-3BB6F34F455B}"/>
</file>

<file path=customXml/itemProps3.xml><?xml version="1.0" encoding="utf-8"?>
<ds:datastoreItem xmlns:ds="http://schemas.openxmlformats.org/officeDocument/2006/customXml" ds:itemID="{0FB763CD-0C6D-4003-A2B1-74141B3E2D4C}"/>
</file>

<file path=docProps/app.xml><?xml version="1.0" encoding="utf-8"?>
<Properties xmlns="http://schemas.openxmlformats.org/officeDocument/2006/extended-properties" xmlns:vt="http://schemas.openxmlformats.org/officeDocument/2006/docPropsVTypes">
  <TotalTime>0</TotalTime>
  <Words>3149</Words>
  <Application>Microsoft Office PowerPoint</Application>
  <PresentationFormat>On-screen Show (16:9)</PresentationFormat>
  <Paragraphs>258</Paragraphs>
  <Slides>26</Slides>
  <Notes>26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26</vt:i4>
      </vt:variant>
    </vt:vector>
  </HeadingPairs>
  <TitlesOfParts>
    <vt:vector size="31" baseType="lpstr">
      <vt:lpstr>Arial</vt:lpstr>
      <vt:lpstr>Calibri</vt:lpstr>
      <vt:lpstr>Verdana</vt:lpstr>
      <vt:lpstr>Simple Light</vt:lpstr>
      <vt:lpstr>AHOU conf</vt:lpstr>
      <vt:lpstr>RAPID-FIRE TIPS TO AMPLIFY YOUR EVENT MARKETING </vt:lpstr>
      <vt:lpstr>PowerPoint Presentation</vt:lpstr>
      <vt:lpstr>AGENDA</vt:lpstr>
      <vt:lpstr>All Aboard!</vt:lpstr>
      <vt:lpstr>Involve the marketing team from the start</vt:lpstr>
      <vt:lpstr>Ready, aim, fire!</vt:lpstr>
      <vt:lpstr>Ready, aim, fire!</vt:lpstr>
      <vt:lpstr>Who’s who?</vt:lpstr>
      <vt:lpstr>Which groups need to know what information?</vt:lpstr>
      <vt:lpstr>Crossover</vt:lpstr>
      <vt:lpstr>Leverage every channel possible</vt:lpstr>
      <vt:lpstr>What’s what?</vt:lpstr>
      <vt:lpstr>Really, content IS king</vt:lpstr>
      <vt:lpstr>Hail to the hybrid!</vt:lpstr>
      <vt:lpstr>Hail to the hybrid!</vt:lpstr>
      <vt:lpstr>Participation please!</vt:lpstr>
      <vt:lpstr>Participation please!</vt:lpstr>
      <vt:lpstr>All hands on deck!</vt:lpstr>
      <vt:lpstr>All hands on deck!</vt:lpstr>
      <vt:lpstr>Keep it going!</vt:lpstr>
      <vt:lpstr>Keep it going!</vt:lpstr>
      <vt:lpstr>Ask the audience!</vt:lpstr>
      <vt:lpstr>Ask the audience!</vt:lpstr>
      <vt:lpstr>Summary &amp; Q&amp;A !</vt:lpstr>
      <vt:lpstr>Summary Q&amp;A!</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RAPID-FIRE TIPS TO AMPLIFY YOUR EVENT MARKETING </dc:title>
  <dc:creator>Andy Schwarz</dc:creator>
  <cp:lastModifiedBy>Andy Schwarz</cp:lastModifiedBy>
  <cp:revision>1</cp:revision>
  <dcterms:modified xsi:type="dcterms:W3CDTF">2022-07-19T17:05:55Z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0x0101009B1DFC773D6AF64382759521A7CC4C92</vt:lpwstr>
  </property>
</Properties>
</file>